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49"/>
  </p:handoutMasterIdLst>
  <p:sldIdLst>
    <p:sldId id="256" r:id="rId2"/>
    <p:sldId id="257" r:id="rId3"/>
    <p:sldId id="259" r:id="rId4"/>
    <p:sldId id="260" r:id="rId5"/>
    <p:sldId id="262" r:id="rId6"/>
    <p:sldId id="263" r:id="rId7"/>
    <p:sldId id="264" r:id="rId8"/>
    <p:sldId id="265" r:id="rId9"/>
    <p:sldId id="266" r:id="rId10"/>
    <p:sldId id="284" r:id="rId11"/>
    <p:sldId id="273" r:id="rId12"/>
    <p:sldId id="274" r:id="rId13"/>
    <p:sldId id="285" r:id="rId14"/>
    <p:sldId id="275" r:id="rId15"/>
    <p:sldId id="277" r:id="rId16"/>
    <p:sldId id="281" r:id="rId17"/>
    <p:sldId id="279" r:id="rId18"/>
    <p:sldId id="282" r:id="rId19"/>
    <p:sldId id="304" r:id="rId20"/>
    <p:sldId id="324" r:id="rId21"/>
    <p:sldId id="325" r:id="rId22"/>
    <p:sldId id="278" r:id="rId23"/>
    <p:sldId id="297" r:id="rId24"/>
    <p:sldId id="314" r:id="rId25"/>
    <p:sldId id="317" r:id="rId26"/>
    <p:sldId id="319" r:id="rId27"/>
    <p:sldId id="288" r:id="rId28"/>
    <p:sldId id="290" r:id="rId29"/>
    <p:sldId id="315" r:id="rId30"/>
    <p:sldId id="318" r:id="rId31"/>
    <p:sldId id="308" r:id="rId32"/>
    <p:sldId id="309" r:id="rId33"/>
    <p:sldId id="322" r:id="rId34"/>
    <p:sldId id="293" r:id="rId35"/>
    <p:sldId id="294" r:id="rId36"/>
    <p:sldId id="313" r:id="rId37"/>
    <p:sldId id="321" r:id="rId38"/>
    <p:sldId id="312" r:id="rId39"/>
    <p:sldId id="296" r:id="rId40"/>
    <p:sldId id="307" r:id="rId41"/>
    <p:sldId id="326" r:id="rId42"/>
    <p:sldId id="300" r:id="rId43"/>
    <p:sldId id="302" r:id="rId44"/>
    <p:sldId id="298" r:id="rId45"/>
    <p:sldId id="323" r:id="rId46"/>
    <p:sldId id="301" r:id="rId47"/>
    <p:sldId id="29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805" autoAdjust="0"/>
    <p:restoredTop sz="94660"/>
  </p:normalViewPr>
  <p:slideViewPr>
    <p:cSldViewPr snapToGrid="0">
      <p:cViewPr varScale="1">
        <p:scale>
          <a:sx n="103" d="100"/>
          <a:sy n="103" d="100"/>
        </p:scale>
        <p:origin x="200" y="400"/>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6884AB-1A0F-4258-AD16-C1F009ACD4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E2E20E6-FC97-4F71-9181-A2310E1F4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DEC04B-9CFB-4614-A91D-2EC1DA43BB31}" type="datetimeFigureOut">
              <a:rPr lang="en-IN" smtClean="0"/>
              <a:t>10/03/21</a:t>
            </a:fld>
            <a:endParaRPr lang="en-IN"/>
          </a:p>
        </p:txBody>
      </p:sp>
      <p:sp>
        <p:nvSpPr>
          <p:cNvPr id="4" name="Footer Placeholder 3">
            <a:extLst>
              <a:ext uri="{FF2B5EF4-FFF2-40B4-BE49-F238E27FC236}">
                <a16:creationId xmlns:a16="http://schemas.microsoft.com/office/drawing/2014/main" id="{35B236E2-3055-49DA-AD8A-2C914567AD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EE75089-81A6-4CB7-98A1-599898E4B1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4316D-08C1-4DC7-95A2-8FD047FE7817}" type="slidenum">
              <a:rPr lang="en-IN" smtClean="0"/>
              <a:t>‹#›</a:t>
            </a:fld>
            <a:endParaRPr lang="en-IN"/>
          </a:p>
        </p:txBody>
      </p:sp>
    </p:spTree>
    <p:extLst>
      <p:ext uri="{BB962C8B-B14F-4D97-AF65-F5344CB8AC3E}">
        <p14:creationId xmlns:p14="http://schemas.microsoft.com/office/powerpoint/2010/main" val="140940434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1B1E-48E7-4B37-A864-E7C2081B7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684430-1D0B-4CC6-B378-BCDDDCDED8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0B8BC1-F53C-4CBD-80E7-F33AD4847C37}"/>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5" name="Footer Placeholder 4">
            <a:extLst>
              <a:ext uri="{FF2B5EF4-FFF2-40B4-BE49-F238E27FC236}">
                <a16:creationId xmlns:a16="http://schemas.microsoft.com/office/drawing/2014/main" id="{CDD75C4C-8BC3-40DF-8081-92497C94DF8B}"/>
              </a:ext>
            </a:extLst>
          </p:cNvPr>
          <p:cNvSpPr>
            <a:spLocks noGrp="1"/>
          </p:cNvSpPr>
          <p:nvPr>
            <p:ph type="ftr" sz="quarter" idx="11"/>
          </p:nvPr>
        </p:nvSpPr>
        <p:spPr>
          <a:xfrm>
            <a:off x="4038600" y="6356349"/>
            <a:ext cx="4114800" cy="365125"/>
          </a:xfrm>
          <a:prstGeom prst="rect">
            <a:avLst/>
          </a:prstGeom>
        </p:spPr>
        <p:txBody>
          <a:bodyPr/>
          <a:lstStyle/>
          <a:p>
            <a:r>
              <a:rPr lang="en-US" dirty="0"/>
              <a:t>March Capstone Grp2 CV2</a:t>
            </a:r>
            <a:endParaRPr lang="en-IN" dirty="0"/>
          </a:p>
        </p:txBody>
      </p:sp>
      <p:sp>
        <p:nvSpPr>
          <p:cNvPr id="6" name="Slide Number Placeholder 5">
            <a:extLst>
              <a:ext uri="{FF2B5EF4-FFF2-40B4-BE49-F238E27FC236}">
                <a16:creationId xmlns:a16="http://schemas.microsoft.com/office/drawing/2014/main" id="{BC4AA004-76FC-4910-A097-F0F8DC2A0A73}"/>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4044339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C06C9-984C-44A5-A464-5C87359863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47D77D-ECC0-4970-87A7-5ED0721AEC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82A97F-042F-4247-84F6-FA533414D87A}"/>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5" name="Footer Placeholder 4">
            <a:extLst>
              <a:ext uri="{FF2B5EF4-FFF2-40B4-BE49-F238E27FC236}">
                <a16:creationId xmlns:a16="http://schemas.microsoft.com/office/drawing/2014/main" id="{F3A8D644-7E96-4ACA-8A32-D40D0A58980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54F497C-D99C-4E43-8843-4DC6F4AACAED}"/>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1756752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B7C10-3E6B-4BAB-ABAE-9C84D57399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66A046-4FCA-4C96-AFE2-CCEDC7E2E0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DC3E18-8938-49DE-AD5D-C19C77625B48}"/>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5" name="Footer Placeholder 4">
            <a:extLst>
              <a:ext uri="{FF2B5EF4-FFF2-40B4-BE49-F238E27FC236}">
                <a16:creationId xmlns:a16="http://schemas.microsoft.com/office/drawing/2014/main" id="{22533B15-D910-4862-943E-5ACAF4772C8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F9365DD-63D4-4952-9909-E0863D9F12D0}"/>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335873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9A5D2-9175-4B7F-96BB-9CA2C39BCC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1E44DA-AAA9-4184-9A4F-C358320EB1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20D79F-683E-4083-8FCB-349DEC76E60A}"/>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5" name="Footer Placeholder 4">
            <a:extLst>
              <a:ext uri="{FF2B5EF4-FFF2-40B4-BE49-F238E27FC236}">
                <a16:creationId xmlns:a16="http://schemas.microsoft.com/office/drawing/2014/main" id="{C777BB05-222F-4DEF-9292-60EBCB5DD2C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D6C7C0BB-CD80-48F1-8DCD-D2E14B74C34A}"/>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3780468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90A6-BB54-4CE1-8DD6-C2C52989CB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788897-16B0-42B4-B001-C67996C690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D076F7-49FB-4CC7-8440-CB55514DBD5B}"/>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5" name="Footer Placeholder 4">
            <a:extLst>
              <a:ext uri="{FF2B5EF4-FFF2-40B4-BE49-F238E27FC236}">
                <a16:creationId xmlns:a16="http://schemas.microsoft.com/office/drawing/2014/main" id="{77588607-E25C-4FA3-ABE6-24182FE3DE3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E203A509-8A57-4DFB-AAB0-AF0A48BE8097}"/>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100420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DF4DA-8115-4BEE-90C2-C44E67BAC9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7B17CE-D745-4B8C-AA91-8AF58B0C4F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BBDB76-503E-4CB7-84E3-9B5694E5C4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B7B690-6F23-4B38-8AC2-295FD6C4BA75}"/>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6" name="Footer Placeholder 5">
            <a:extLst>
              <a:ext uri="{FF2B5EF4-FFF2-40B4-BE49-F238E27FC236}">
                <a16:creationId xmlns:a16="http://schemas.microsoft.com/office/drawing/2014/main" id="{A0001F94-DC20-41B5-9AD3-8BD9E5951FA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84DA60B-2502-44DB-9AAC-4E8C8EC9DE50}"/>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3606888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C4C7-DE13-4263-A8BF-6A3D1767C47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D6E9C3-4D01-467A-A941-CD87A4C3B6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7A7ECF-9257-4589-8874-3B71DD534F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8FB920-C3E4-4592-A3E6-DCFDB6AE4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918A55-ACA4-4BB3-A63B-248E8F57F8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3CDFDE-0EE2-4BD0-B4F6-6F991D39C622}"/>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8" name="Footer Placeholder 7">
            <a:extLst>
              <a:ext uri="{FF2B5EF4-FFF2-40B4-BE49-F238E27FC236}">
                <a16:creationId xmlns:a16="http://schemas.microsoft.com/office/drawing/2014/main" id="{9B639118-C74F-4443-B42F-66666A5F35E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096BDF04-8F8D-4429-9773-7503522126E8}"/>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3440343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8CF9-8A4A-47DD-A58F-10991F917D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548176-FDB1-41FE-9691-8DFC4DFDB226}"/>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4" name="Footer Placeholder 3">
            <a:extLst>
              <a:ext uri="{FF2B5EF4-FFF2-40B4-BE49-F238E27FC236}">
                <a16:creationId xmlns:a16="http://schemas.microsoft.com/office/drawing/2014/main" id="{79B89F13-566E-49A1-B0E7-EC7D2FE97BD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27F21CA1-AF3D-4DAE-9516-280F64A9CB81}"/>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6496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917A82-C2A1-491A-8313-491E4A8A1931}"/>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3" name="Footer Placeholder 2">
            <a:extLst>
              <a:ext uri="{FF2B5EF4-FFF2-40B4-BE49-F238E27FC236}">
                <a16:creationId xmlns:a16="http://schemas.microsoft.com/office/drawing/2014/main" id="{FB36670A-D667-47E7-9DB2-B68721988CF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25850740-6708-4766-8263-5A7D4D567BC9}"/>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1009252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D7AB-FA6D-4E46-A3D5-D530F74B45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B44173-8330-4026-8959-910AC4BBBA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B3D9D5-C064-4DFA-9E5D-C98B4F978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337E11-93C9-427B-8AB3-2198640D6E42}"/>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6" name="Footer Placeholder 5">
            <a:extLst>
              <a:ext uri="{FF2B5EF4-FFF2-40B4-BE49-F238E27FC236}">
                <a16:creationId xmlns:a16="http://schemas.microsoft.com/office/drawing/2014/main" id="{B5A972BB-7B08-4CB7-BB67-E1964DCFAD3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417EB7B-1B8D-40DE-A897-01266DDA5EF8}"/>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57425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FF9A-F4BB-4FD3-925E-5DEA3A5B3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2C4D728-E8CF-410A-8314-5E9724B506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445E2F-92DD-40FC-837F-A0FA4CD3E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3F062-7274-46E3-8DC0-F1C147158BD2}"/>
              </a:ext>
            </a:extLst>
          </p:cNvPr>
          <p:cNvSpPr>
            <a:spLocks noGrp="1"/>
          </p:cNvSpPr>
          <p:nvPr>
            <p:ph type="dt" sz="half" idx="10"/>
          </p:nvPr>
        </p:nvSpPr>
        <p:spPr/>
        <p:txBody>
          <a:bodyPr/>
          <a:lstStyle/>
          <a:p>
            <a:fld id="{7B8D218F-3519-4095-BB1A-B316EB5CF2FF}" type="datetimeFigureOut">
              <a:rPr lang="en-IN" smtClean="0"/>
              <a:t>10/03/21</a:t>
            </a:fld>
            <a:endParaRPr lang="en-IN"/>
          </a:p>
        </p:txBody>
      </p:sp>
      <p:sp>
        <p:nvSpPr>
          <p:cNvPr id="6" name="Footer Placeholder 5">
            <a:extLst>
              <a:ext uri="{FF2B5EF4-FFF2-40B4-BE49-F238E27FC236}">
                <a16:creationId xmlns:a16="http://schemas.microsoft.com/office/drawing/2014/main" id="{0053134F-8454-4EA2-8D15-53CB82EF3B7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7137003-FF4C-4D96-A7AE-9D1822346335}"/>
              </a:ext>
            </a:extLst>
          </p:cNvPr>
          <p:cNvSpPr>
            <a:spLocks noGrp="1"/>
          </p:cNvSpPr>
          <p:nvPr>
            <p:ph type="sldNum" sz="quarter" idx="12"/>
          </p:nvPr>
        </p:nvSpPr>
        <p:spPr/>
        <p:txBody>
          <a:bodyPr/>
          <a:lstStyle/>
          <a:p>
            <a:fld id="{B0B2E7AE-3C18-4601-8674-9A032CB52C82}" type="slidenum">
              <a:rPr lang="en-IN" smtClean="0"/>
              <a:t>‹#›</a:t>
            </a:fld>
            <a:endParaRPr lang="en-IN"/>
          </a:p>
        </p:txBody>
      </p:sp>
    </p:spTree>
    <p:extLst>
      <p:ext uri="{BB962C8B-B14F-4D97-AF65-F5344CB8AC3E}">
        <p14:creationId xmlns:p14="http://schemas.microsoft.com/office/powerpoint/2010/main" val="15612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7A2CC2-D9B2-4493-9A87-0966BF64E6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98BB18-C9EE-41AA-BCBC-8292AEBC3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B60D9461-8DB6-4D4A-9284-889F9C3A35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D218F-3519-4095-BB1A-B316EB5CF2FF}" type="datetimeFigureOut">
              <a:rPr lang="en-IN" smtClean="0"/>
              <a:t>10/03/21</a:t>
            </a:fld>
            <a:endParaRPr lang="en-IN"/>
          </a:p>
        </p:txBody>
      </p:sp>
      <p:sp>
        <p:nvSpPr>
          <p:cNvPr id="6" name="Slide Number Placeholder 5">
            <a:extLst>
              <a:ext uri="{FF2B5EF4-FFF2-40B4-BE49-F238E27FC236}">
                <a16:creationId xmlns:a16="http://schemas.microsoft.com/office/drawing/2014/main" id="{4661B2AA-ABD9-4FCC-B1C1-9BEBD521A0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2E7AE-3C18-4601-8674-9A032CB52C82}" type="slidenum">
              <a:rPr lang="en-IN" smtClean="0"/>
              <a:t>‹#›</a:t>
            </a:fld>
            <a:endParaRPr lang="en-IN"/>
          </a:p>
        </p:txBody>
      </p:sp>
      <p:pic>
        <p:nvPicPr>
          <p:cNvPr id="7" name="Picture 2" descr="Image result for great learning">
            <a:extLst>
              <a:ext uri="{FF2B5EF4-FFF2-40B4-BE49-F238E27FC236}">
                <a16:creationId xmlns:a16="http://schemas.microsoft.com/office/drawing/2014/main" id="{786C17A1-6ABC-4EFB-B01D-5EE1ADCF92C4}"/>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949595" y="124702"/>
            <a:ext cx="2242405" cy="4808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4BF185-8999-4950-8A70-1D2F9535B852}"/>
              </a:ext>
            </a:extLst>
          </p:cNvPr>
          <p:cNvSpPr txBox="1"/>
          <p:nvPr userDrawn="1"/>
        </p:nvSpPr>
        <p:spPr>
          <a:xfrm>
            <a:off x="4552217" y="6356350"/>
            <a:ext cx="2743200" cy="338554"/>
          </a:xfrm>
          <a:prstGeom prst="rect">
            <a:avLst/>
          </a:prstGeom>
          <a:noFill/>
        </p:spPr>
        <p:txBody>
          <a:bodyPr wrap="square">
            <a:spAutoFit/>
          </a:bodyPr>
          <a:lstStyle/>
          <a:p>
            <a:r>
              <a:rPr lang="en-US" sz="1600" i="1" dirty="0">
                <a:solidFill>
                  <a:schemeClr val="bg1">
                    <a:lumMod val="65000"/>
                  </a:schemeClr>
                </a:solidFill>
              </a:rPr>
              <a:t>March Capstone Grp2 CV2</a:t>
            </a:r>
            <a:endParaRPr lang="en-IN" sz="1600" i="1" dirty="0">
              <a:solidFill>
                <a:schemeClr val="bg1">
                  <a:lumMod val="65000"/>
                </a:schemeClr>
              </a:solidFill>
            </a:endParaRPr>
          </a:p>
        </p:txBody>
      </p:sp>
    </p:spTree>
    <p:extLst>
      <p:ext uri="{BB962C8B-B14F-4D97-AF65-F5344CB8AC3E}">
        <p14:creationId xmlns:p14="http://schemas.microsoft.com/office/powerpoint/2010/main" val="3799615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search/cs?searchtype=author&amp;query=Smith,+L+N"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arxiv.org/abs/1506.01186I"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search/cs?searchtype=author&amp;query=Smith,+L+N"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arxiv.org/abs/1506.0118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arxiv.org/pdf/1706.04983.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file/d/1u-F9UEnq4t-CLNYmMPTnKQq0UhzJrycV/view"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drive.google.com/drive/folders/1tyxRuRLw3Ccw0Q7-hoDOqj4pJfdFml8p"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pyimagesearch.com/2019/08/05/keras-learning-rate-finder/" TargetMode="External"/><Relationship Id="rId2" Type="http://schemas.openxmlformats.org/officeDocument/2006/relationships/hyperlink" Target="https://arxiv.org/abs/1506.01186" TargetMode="External"/><Relationship Id="rId1" Type="http://schemas.openxmlformats.org/officeDocument/2006/relationships/slideLayout" Target="../slideLayouts/slideLayout2.xml"/><Relationship Id="rId4" Type="http://schemas.openxmlformats.org/officeDocument/2006/relationships/hyperlink" Target="http://blog.datumbox.com/the-batch-normalization-layer-of-keras-is-broke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E8DA36-4E5B-4AEA-B61B-778AB2A6B92D}"/>
              </a:ext>
            </a:extLst>
          </p:cNvPr>
          <p:cNvSpPr txBox="1"/>
          <p:nvPr/>
        </p:nvSpPr>
        <p:spPr>
          <a:xfrm>
            <a:off x="410590" y="453047"/>
            <a:ext cx="9836459" cy="3108543"/>
          </a:xfrm>
          <a:prstGeom prst="rect">
            <a:avLst/>
          </a:prstGeom>
          <a:noFill/>
        </p:spPr>
        <p:txBody>
          <a:bodyPr wrap="square" rtlCol="0">
            <a:spAutoFit/>
          </a:bodyPr>
          <a:lstStyle/>
          <a:p>
            <a:r>
              <a:rPr lang="en-US" sz="2800" b="1" dirty="0">
                <a:solidFill>
                  <a:schemeClr val="accent1">
                    <a:lumMod val="50000"/>
                  </a:schemeClr>
                </a:solidFill>
                <a:latin typeface="Calibri" panose="020F0502020204030204" pitchFamily="34" charset="0"/>
                <a:cs typeface="Calibri" panose="020F0502020204030204" pitchFamily="34" charset="0"/>
              </a:rPr>
              <a:t>Project Title</a:t>
            </a:r>
          </a:p>
          <a:p>
            <a:r>
              <a:rPr lang="en-US" sz="2800" dirty="0">
                <a:solidFill>
                  <a:srgbClr val="0070C0"/>
                </a:solidFill>
                <a:latin typeface="Calibri" panose="020F0502020204030204" pitchFamily="34" charset="0"/>
                <a:cs typeface="Calibri" panose="020F0502020204030204" pitchFamily="34" charset="0"/>
              </a:rPr>
              <a:t>Detection of Cars- Computer vision</a:t>
            </a:r>
          </a:p>
          <a:p>
            <a:r>
              <a:rPr lang="en-US" sz="2800" b="1" dirty="0">
                <a:solidFill>
                  <a:schemeClr val="accent1">
                    <a:lumMod val="50000"/>
                  </a:schemeClr>
                </a:solidFill>
                <a:latin typeface="Calibri" panose="020F0502020204030204" pitchFamily="34" charset="0"/>
                <a:cs typeface="Calibri" panose="020F0502020204030204" pitchFamily="34" charset="0"/>
              </a:rPr>
              <a:t>Objective</a:t>
            </a:r>
          </a:p>
          <a:p>
            <a:r>
              <a:rPr lang="en-IN" sz="2800" i="1" dirty="0">
                <a:solidFill>
                  <a:srgbClr val="0070C0"/>
                </a:solidFill>
                <a:latin typeface="Calibri" panose="020F0502020204030204" pitchFamily="34" charset="0"/>
                <a:cs typeface="Calibri" panose="020F0502020204030204" pitchFamily="34" charset="0"/>
              </a:rPr>
              <a:t>Localization and classification of car</a:t>
            </a:r>
          </a:p>
          <a:p>
            <a:r>
              <a:rPr lang="en-IN" sz="2800" b="1" dirty="0">
                <a:solidFill>
                  <a:schemeClr val="accent1">
                    <a:lumMod val="50000"/>
                  </a:schemeClr>
                </a:solidFill>
                <a:latin typeface="Calibri" panose="020F0502020204030204" pitchFamily="34" charset="0"/>
                <a:cs typeface="Calibri" panose="020F0502020204030204" pitchFamily="34" charset="0"/>
              </a:rPr>
              <a:t>Data Source</a:t>
            </a:r>
          </a:p>
          <a:p>
            <a:r>
              <a:rPr lang="en-US" sz="2800" i="1" dirty="0">
                <a:solidFill>
                  <a:srgbClr val="0070C0"/>
                </a:solidFill>
                <a:latin typeface="Calibri" panose="020F0502020204030204" pitchFamily="34" charset="0"/>
                <a:cs typeface="Calibri" panose="020F0502020204030204" pitchFamily="34" charset="0"/>
              </a:rPr>
              <a:t>The data used for this project is based on the Kaggle data set [1] for car detection</a:t>
            </a:r>
            <a:endParaRPr lang="en-IN" sz="2800" i="1" dirty="0">
              <a:solidFill>
                <a:srgbClr val="0070C0"/>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05B568B6-3F67-4BE2-B77B-00EA62F8D816}"/>
              </a:ext>
            </a:extLst>
          </p:cNvPr>
          <p:cNvCxnSpPr/>
          <p:nvPr/>
        </p:nvCxnSpPr>
        <p:spPr>
          <a:xfrm>
            <a:off x="1287260" y="5075812"/>
            <a:ext cx="870011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Isosceles Triangle 6">
            <a:extLst>
              <a:ext uri="{FF2B5EF4-FFF2-40B4-BE49-F238E27FC236}">
                <a16:creationId xmlns:a16="http://schemas.microsoft.com/office/drawing/2014/main" id="{C2AE8447-9593-42F9-A3EE-19272CAFFA96}"/>
              </a:ext>
            </a:extLst>
          </p:cNvPr>
          <p:cNvSpPr/>
          <p:nvPr/>
        </p:nvSpPr>
        <p:spPr>
          <a:xfrm>
            <a:off x="1142063" y="5083919"/>
            <a:ext cx="308150" cy="18797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12D8FFA2-6F88-456B-8037-AF9F06B2570B}"/>
              </a:ext>
            </a:extLst>
          </p:cNvPr>
          <p:cNvSpPr/>
          <p:nvPr/>
        </p:nvSpPr>
        <p:spPr>
          <a:xfrm>
            <a:off x="5203596" y="5066163"/>
            <a:ext cx="308150" cy="18797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E427F565-DF38-43C5-9D37-C71B8F3FCBBE}"/>
              </a:ext>
            </a:extLst>
          </p:cNvPr>
          <p:cNvSpPr/>
          <p:nvPr/>
        </p:nvSpPr>
        <p:spPr>
          <a:xfrm>
            <a:off x="9820673" y="5074707"/>
            <a:ext cx="280136" cy="1708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22ABC9B4-4383-415B-A873-1518E05E9D40}"/>
              </a:ext>
            </a:extLst>
          </p:cNvPr>
          <p:cNvSpPr txBox="1"/>
          <p:nvPr/>
        </p:nvSpPr>
        <p:spPr>
          <a:xfrm>
            <a:off x="410590" y="5366754"/>
            <a:ext cx="2297097" cy="738664"/>
          </a:xfrm>
          <a:prstGeom prst="rect">
            <a:avLst/>
          </a:prstGeom>
          <a:noFill/>
        </p:spPr>
        <p:txBody>
          <a:bodyPr wrap="square">
            <a:spAutoFit/>
          </a:bodyPr>
          <a:lstStyle/>
          <a:p>
            <a:r>
              <a:rPr lang="en-US" sz="1400" b="0" i="1" u="none" strike="noStrike" baseline="0" dirty="0">
                <a:solidFill>
                  <a:schemeClr val="accent1">
                    <a:lumMod val="75000"/>
                  </a:schemeClr>
                </a:solidFill>
              </a:rPr>
              <a:t>Images mapped to its class and annotation ready to be used for deep learning </a:t>
            </a:r>
            <a:endParaRPr lang="en-IN" sz="1400" i="1" dirty="0">
              <a:solidFill>
                <a:schemeClr val="accent1">
                  <a:lumMod val="75000"/>
                </a:schemeClr>
              </a:solidFill>
            </a:endParaRPr>
          </a:p>
        </p:txBody>
      </p:sp>
      <p:sp>
        <p:nvSpPr>
          <p:cNvPr id="13" name="TextBox 12">
            <a:extLst>
              <a:ext uri="{FF2B5EF4-FFF2-40B4-BE49-F238E27FC236}">
                <a16:creationId xmlns:a16="http://schemas.microsoft.com/office/drawing/2014/main" id="{D117DC75-0D94-45E9-9445-91D031B94F9F}"/>
              </a:ext>
            </a:extLst>
          </p:cNvPr>
          <p:cNvSpPr txBox="1"/>
          <p:nvPr/>
        </p:nvSpPr>
        <p:spPr>
          <a:xfrm>
            <a:off x="4241674" y="5366754"/>
            <a:ext cx="2297097" cy="954107"/>
          </a:xfrm>
          <a:prstGeom prst="rect">
            <a:avLst/>
          </a:prstGeom>
          <a:noFill/>
        </p:spPr>
        <p:txBody>
          <a:bodyPr wrap="square">
            <a:spAutoFit/>
          </a:bodyPr>
          <a:lstStyle>
            <a:defPPr>
              <a:defRPr lang="en-US"/>
            </a:defPPr>
            <a:lvl1pPr>
              <a:defRPr sz="1400" b="0" i="1" u="none" strike="noStrike" baseline="0">
                <a:solidFill>
                  <a:srgbClr val="000000"/>
                </a:solidFill>
              </a:defRPr>
            </a:lvl1pPr>
          </a:lstStyle>
          <a:p>
            <a:pPr algn="ctr"/>
            <a:r>
              <a:rPr lang="en-US" dirty="0">
                <a:solidFill>
                  <a:schemeClr val="accent1">
                    <a:lumMod val="75000"/>
                  </a:schemeClr>
                </a:solidFill>
              </a:rPr>
              <a:t>Hybrids based object detection models to impose the bounding box or mask over the area of interest. </a:t>
            </a:r>
            <a:endParaRPr lang="en-IN" dirty="0">
              <a:solidFill>
                <a:schemeClr val="accent1">
                  <a:lumMod val="75000"/>
                </a:schemeClr>
              </a:solidFill>
            </a:endParaRPr>
          </a:p>
        </p:txBody>
      </p:sp>
      <p:sp>
        <p:nvSpPr>
          <p:cNvPr id="15" name="TextBox 14">
            <a:extLst>
              <a:ext uri="{FF2B5EF4-FFF2-40B4-BE49-F238E27FC236}">
                <a16:creationId xmlns:a16="http://schemas.microsoft.com/office/drawing/2014/main" id="{EA1BC408-5CEB-402E-ABB4-564F51513006}"/>
              </a:ext>
            </a:extLst>
          </p:cNvPr>
          <p:cNvSpPr txBox="1"/>
          <p:nvPr/>
        </p:nvSpPr>
        <p:spPr>
          <a:xfrm>
            <a:off x="9306754" y="5366754"/>
            <a:ext cx="1435963" cy="523220"/>
          </a:xfrm>
          <a:prstGeom prst="rect">
            <a:avLst/>
          </a:prstGeom>
          <a:noFill/>
        </p:spPr>
        <p:txBody>
          <a:bodyPr wrap="square">
            <a:spAutoFit/>
          </a:bodyPr>
          <a:lstStyle>
            <a:defPPr>
              <a:defRPr lang="en-US"/>
            </a:defPPr>
            <a:lvl1pPr algn="ctr">
              <a:defRPr sz="1400" b="0" i="1" u="none" strike="noStrike" baseline="0">
                <a:solidFill>
                  <a:srgbClr val="000000"/>
                </a:solidFill>
              </a:defRPr>
            </a:lvl1pPr>
          </a:lstStyle>
          <a:p>
            <a:r>
              <a:rPr lang="en-IN" dirty="0">
                <a:solidFill>
                  <a:schemeClr val="accent1">
                    <a:lumMod val="75000"/>
                  </a:schemeClr>
                </a:solidFill>
              </a:rPr>
              <a:t>Clickable UI based interface </a:t>
            </a:r>
          </a:p>
        </p:txBody>
      </p:sp>
      <p:cxnSp>
        <p:nvCxnSpPr>
          <p:cNvPr id="17" name="Straight Connector 16">
            <a:extLst>
              <a:ext uri="{FF2B5EF4-FFF2-40B4-BE49-F238E27FC236}">
                <a16:creationId xmlns:a16="http://schemas.microsoft.com/office/drawing/2014/main" id="{BCB95530-234E-4ADC-871E-163A696413B1}"/>
              </a:ext>
            </a:extLst>
          </p:cNvPr>
          <p:cNvCxnSpPr>
            <a:cxnSpLocks/>
          </p:cNvCxnSpPr>
          <p:nvPr/>
        </p:nvCxnSpPr>
        <p:spPr>
          <a:xfrm>
            <a:off x="1296138" y="4626041"/>
            <a:ext cx="0" cy="446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04619F-6D74-42E9-9C87-7DA101E629D8}"/>
              </a:ext>
            </a:extLst>
          </p:cNvPr>
          <p:cNvCxnSpPr>
            <a:cxnSpLocks/>
          </p:cNvCxnSpPr>
          <p:nvPr/>
        </p:nvCxnSpPr>
        <p:spPr>
          <a:xfrm>
            <a:off x="5366549" y="4594862"/>
            <a:ext cx="0" cy="49062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F72E86-1579-491D-8B3B-B4B086BF9061}"/>
              </a:ext>
            </a:extLst>
          </p:cNvPr>
          <p:cNvCxnSpPr>
            <a:cxnSpLocks/>
          </p:cNvCxnSpPr>
          <p:nvPr/>
        </p:nvCxnSpPr>
        <p:spPr>
          <a:xfrm>
            <a:off x="9960741" y="4623363"/>
            <a:ext cx="0" cy="49062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E0E2B6-2D7D-4B3D-9BE0-C600FE3C07F8}"/>
              </a:ext>
            </a:extLst>
          </p:cNvPr>
          <p:cNvSpPr txBox="1"/>
          <p:nvPr/>
        </p:nvSpPr>
        <p:spPr>
          <a:xfrm>
            <a:off x="754602" y="4305710"/>
            <a:ext cx="1330172" cy="369332"/>
          </a:xfrm>
          <a:prstGeom prst="rect">
            <a:avLst/>
          </a:prstGeom>
          <a:noFill/>
        </p:spPr>
        <p:txBody>
          <a:bodyPr wrap="none" rtlCol="0">
            <a:spAutoFit/>
          </a:bodyPr>
          <a:lstStyle/>
          <a:p>
            <a:r>
              <a:rPr lang="en-US" b="1" dirty="0">
                <a:solidFill>
                  <a:schemeClr val="accent1">
                    <a:lumMod val="50000"/>
                  </a:schemeClr>
                </a:solidFill>
              </a:rPr>
              <a:t>Mile Stone I</a:t>
            </a:r>
            <a:endParaRPr lang="en-IN" b="1" dirty="0">
              <a:solidFill>
                <a:schemeClr val="accent1">
                  <a:lumMod val="50000"/>
                </a:schemeClr>
              </a:solidFill>
            </a:endParaRPr>
          </a:p>
        </p:txBody>
      </p:sp>
      <p:sp>
        <p:nvSpPr>
          <p:cNvPr id="22" name="TextBox 21">
            <a:extLst>
              <a:ext uri="{FF2B5EF4-FFF2-40B4-BE49-F238E27FC236}">
                <a16:creationId xmlns:a16="http://schemas.microsoft.com/office/drawing/2014/main" id="{65F31C86-ED0F-4A04-86CE-CD5EB0A1E5B1}"/>
              </a:ext>
            </a:extLst>
          </p:cNvPr>
          <p:cNvSpPr txBox="1"/>
          <p:nvPr/>
        </p:nvSpPr>
        <p:spPr>
          <a:xfrm>
            <a:off x="4783581" y="4313593"/>
            <a:ext cx="1391086" cy="369332"/>
          </a:xfrm>
          <a:prstGeom prst="rect">
            <a:avLst/>
          </a:prstGeom>
          <a:noFill/>
        </p:spPr>
        <p:txBody>
          <a:bodyPr wrap="none" rtlCol="0">
            <a:spAutoFit/>
          </a:bodyPr>
          <a:lstStyle/>
          <a:p>
            <a:r>
              <a:rPr lang="en-US" b="1" dirty="0">
                <a:solidFill>
                  <a:schemeClr val="accent1">
                    <a:lumMod val="50000"/>
                  </a:schemeClr>
                </a:solidFill>
              </a:rPr>
              <a:t>Mile Stone II</a:t>
            </a:r>
            <a:endParaRPr lang="en-IN" b="1" dirty="0">
              <a:solidFill>
                <a:schemeClr val="accent1">
                  <a:lumMod val="50000"/>
                </a:schemeClr>
              </a:solidFill>
            </a:endParaRPr>
          </a:p>
        </p:txBody>
      </p:sp>
      <p:sp>
        <p:nvSpPr>
          <p:cNvPr id="23" name="TextBox 22">
            <a:extLst>
              <a:ext uri="{FF2B5EF4-FFF2-40B4-BE49-F238E27FC236}">
                <a16:creationId xmlns:a16="http://schemas.microsoft.com/office/drawing/2014/main" id="{555A8A3D-F77E-4BD9-BC8E-6B67746CD20D}"/>
              </a:ext>
            </a:extLst>
          </p:cNvPr>
          <p:cNvSpPr txBox="1"/>
          <p:nvPr/>
        </p:nvSpPr>
        <p:spPr>
          <a:xfrm>
            <a:off x="9234740" y="4304435"/>
            <a:ext cx="1452001" cy="369332"/>
          </a:xfrm>
          <a:prstGeom prst="rect">
            <a:avLst/>
          </a:prstGeom>
          <a:noFill/>
        </p:spPr>
        <p:txBody>
          <a:bodyPr wrap="none" rtlCol="0">
            <a:spAutoFit/>
          </a:bodyPr>
          <a:lstStyle/>
          <a:p>
            <a:r>
              <a:rPr lang="en-US" b="1" dirty="0">
                <a:solidFill>
                  <a:schemeClr val="accent1">
                    <a:lumMod val="50000"/>
                  </a:schemeClr>
                </a:solidFill>
              </a:rPr>
              <a:t>Mile Stone III</a:t>
            </a:r>
            <a:endParaRPr lang="en-IN" b="1" dirty="0">
              <a:solidFill>
                <a:schemeClr val="accent1">
                  <a:lumMod val="50000"/>
                </a:schemeClr>
              </a:solidFill>
            </a:endParaRPr>
          </a:p>
        </p:txBody>
      </p:sp>
      <p:sp>
        <p:nvSpPr>
          <p:cNvPr id="24" name="TextBox 23">
            <a:extLst>
              <a:ext uri="{FF2B5EF4-FFF2-40B4-BE49-F238E27FC236}">
                <a16:creationId xmlns:a16="http://schemas.microsoft.com/office/drawing/2014/main" id="{B76DE03D-29EC-403B-A753-840F866D07C9}"/>
              </a:ext>
            </a:extLst>
          </p:cNvPr>
          <p:cNvSpPr txBox="1"/>
          <p:nvPr/>
        </p:nvSpPr>
        <p:spPr>
          <a:xfrm>
            <a:off x="405323" y="3660163"/>
            <a:ext cx="1473480" cy="523220"/>
          </a:xfrm>
          <a:prstGeom prst="rect">
            <a:avLst/>
          </a:prstGeom>
          <a:noFill/>
        </p:spPr>
        <p:txBody>
          <a:bodyPr wrap="none" rtlCol="0">
            <a:spAutoFit/>
          </a:bodyPr>
          <a:lstStyle/>
          <a:p>
            <a:r>
              <a:rPr lang="en-US" sz="2800" b="1" dirty="0">
                <a:solidFill>
                  <a:schemeClr val="accent1">
                    <a:lumMod val="50000"/>
                  </a:schemeClr>
                </a:solidFill>
                <a:latin typeface="Calibri" panose="020F0502020204030204" pitchFamily="34" charset="0"/>
                <a:cs typeface="Calibri" panose="020F0502020204030204" pitchFamily="34" charset="0"/>
              </a:rPr>
              <a:t>Timeline</a:t>
            </a:r>
            <a:endParaRPr lang="en-IN" sz="2800" b="1" dirty="0">
              <a:solidFill>
                <a:schemeClr val="accent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2624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8B8-87C5-4F6D-A8D0-3128763E29CE}"/>
              </a:ext>
            </a:extLst>
          </p:cNvPr>
          <p:cNvSpPr txBox="1"/>
          <p:nvPr/>
        </p:nvSpPr>
        <p:spPr>
          <a:xfrm>
            <a:off x="122363" y="8163"/>
            <a:ext cx="2902589"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EDA Summary</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FCFFDF30-6F9A-4163-B75F-EA73A1669D19}"/>
              </a:ext>
            </a:extLst>
          </p:cNvPr>
          <p:cNvSpPr/>
          <p:nvPr/>
        </p:nvSpPr>
        <p:spPr>
          <a:xfrm>
            <a:off x="1276182" y="1162007"/>
            <a:ext cx="1716839" cy="624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17478D4-224E-42FB-9CBF-7483FB12F7A3}"/>
              </a:ext>
            </a:extLst>
          </p:cNvPr>
          <p:cNvSpPr txBox="1"/>
          <p:nvPr/>
        </p:nvSpPr>
        <p:spPr>
          <a:xfrm>
            <a:off x="1171851" y="1151116"/>
            <a:ext cx="1925502" cy="646331"/>
          </a:xfrm>
          <a:prstGeom prst="rect">
            <a:avLst/>
          </a:prstGeom>
          <a:noFill/>
        </p:spPr>
        <p:txBody>
          <a:bodyPr wrap="square">
            <a:spAutoFit/>
          </a:bodyPr>
          <a:lstStyle/>
          <a:p>
            <a:pPr algn="ctr"/>
            <a:r>
              <a:rPr lang="en-US" dirty="0"/>
              <a:t>Import necessary python library</a:t>
            </a:r>
            <a:endParaRPr lang="en-IN" dirty="0"/>
          </a:p>
        </p:txBody>
      </p:sp>
      <p:sp>
        <p:nvSpPr>
          <p:cNvPr id="12" name="Rectangle: Rounded Corners 11">
            <a:extLst>
              <a:ext uri="{FF2B5EF4-FFF2-40B4-BE49-F238E27FC236}">
                <a16:creationId xmlns:a16="http://schemas.microsoft.com/office/drawing/2014/main" id="{B0FE4184-9A07-4CF8-89DC-B557A2DC71D7}"/>
              </a:ext>
            </a:extLst>
          </p:cNvPr>
          <p:cNvSpPr/>
          <p:nvPr/>
        </p:nvSpPr>
        <p:spPr>
          <a:xfrm>
            <a:off x="1224846" y="3292120"/>
            <a:ext cx="1925502" cy="4839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3A393F5-97F9-408C-B759-8746B61BA00F}"/>
              </a:ext>
            </a:extLst>
          </p:cNvPr>
          <p:cNvSpPr txBox="1"/>
          <p:nvPr/>
        </p:nvSpPr>
        <p:spPr>
          <a:xfrm>
            <a:off x="1251750" y="2096868"/>
            <a:ext cx="1925502" cy="923330"/>
          </a:xfrm>
          <a:prstGeom prst="rect">
            <a:avLst/>
          </a:prstGeom>
          <a:noFill/>
        </p:spPr>
        <p:txBody>
          <a:bodyPr wrap="square">
            <a:spAutoFit/>
          </a:bodyPr>
          <a:lstStyle/>
          <a:p>
            <a:pPr algn="ctr"/>
            <a:r>
              <a:rPr lang="en-US" dirty="0"/>
              <a:t>Choose directory where data loaded</a:t>
            </a:r>
            <a:endParaRPr lang="en-IN" dirty="0"/>
          </a:p>
        </p:txBody>
      </p:sp>
      <p:sp>
        <p:nvSpPr>
          <p:cNvPr id="14" name="TextBox 13">
            <a:extLst>
              <a:ext uri="{FF2B5EF4-FFF2-40B4-BE49-F238E27FC236}">
                <a16:creationId xmlns:a16="http://schemas.microsoft.com/office/drawing/2014/main" id="{A907E326-3B40-4825-A24E-E7C6DE34238D}"/>
              </a:ext>
            </a:extLst>
          </p:cNvPr>
          <p:cNvSpPr txBox="1"/>
          <p:nvPr/>
        </p:nvSpPr>
        <p:spPr>
          <a:xfrm>
            <a:off x="1359626" y="3350295"/>
            <a:ext cx="1534882" cy="369332"/>
          </a:xfrm>
          <a:prstGeom prst="rect">
            <a:avLst/>
          </a:prstGeom>
          <a:noFill/>
        </p:spPr>
        <p:txBody>
          <a:bodyPr wrap="square">
            <a:spAutoFit/>
          </a:bodyPr>
          <a:lstStyle/>
          <a:p>
            <a:pPr algn="ctr"/>
            <a:r>
              <a:rPr lang="en-US" dirty="0"/>
              <a:t>Load the data</a:t>
            </a:r>
            <a:endParaRPr lang="en-IN" dirty="0"/>
          </a:p>
        </p:txBody>
      </p:sp>
      <p:sp>
        <p:nvSpPr>
          <p:cNvPr id="15" name="TextBox 14">
            <a:extLst>
              <a:ext uri="{FF2B5EF4-FFF2-40B4-BE49-F238E27FC236}">
                <a16:creationId xmlns:a16="http://schemas.microsoft.com/office/drawing/2014/main" id="{15780DA3-98A1-49C9-81F0-7471845963EC}"/>
              </a:ext>
            </a:extLst>
          </p:cNvPr>
          <p:cNvSpPr txBox="1"/>
          <p:nvPr/>
        </p:nvSpPr>
        <p:spPr>
          <a:xfrm>
            <a:off x="4233774" y="1056156"/>
            <a:ext cx="1925502" cy="646331"/>
          </a:xfrm>
          <a:prstGeom prst="rect">
            <a:avLst/>
          </a:prstGeom>
          <a:noFill/>
        </p:spPr>
        <p:txBody>
          <a:bodyPr wrap="square">
            <a:spAutoFit/>
          </a:bodyPr>
          <a:lstStyle/>
          <a:p>
            <a:pPr algn="ctr"/>
            <a:r>
              <a:rPr lang="en-US" dirty="0"/>
              <a:t>Image Preprocessing </a:t>
            </a:r>
            <a:endParaRPr lang="en-IN" dirty="0"/>
          </a:p>
        </p:txBody>
      </p:sp>
      <p:sp>
        <p:nvSpPr>
          <p:cNvPr id="17" name="Rectangle: Rounded Corners 16">
            <a:extLst>
              <a:ext uri="{FF2B5EF4-FFF2-40B4-BE49-F238E27FC236}">
                <a16:creationId xmlns:a16="http://schemas.microsoft.com/office/drawing/2014/main" id="{EF3FCC5B-C2C5-440A-AC77-B5F23B618030}"/>
              </a:ext>
            </a:extLst>
          </p:cNvPr>
          <p:cNvSpPr/>
          <p:nvPr/>
        </p:nvSpPr>
        <p:spPr>
          <a:xfrm>
            <a:off x="1239932" y="2083119"/>
            <a:ext cx="1925502" cy="923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8DDB2EE-EA65-423B-A7DB-F08E08E3CBD1}"/>
              </a:ext>
            </a:extLst>
          </p:cNvPr>
          <p:cNvSpPr/>
          <p:nvPr/>
        </p:nvSpPr>
        <p:spPr>
          <a:xfrm>
            <a:off x="1241918" y="4032111"/>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8B216A32-3C49-4DDA-90CB-50E64ACD9650}"/>
              </a:ext>
            </a:extLst>
          </p:cNvPr>
          <p:cNvSpPr txBox="1"/>
          <p:nvPr/>
        </p:nvSpPr>
        <p:spPr>
          <a:xfrm>
            <a:off x="1224846" y="4096786"/>
            <a:ext cx="1925502" cy="369332"/>
          </a:xfrm>
          <a:prstGeom prst="rect">
            <a:avLst/>
          </a:prstGeom>
          <a:noFill/>
        </p:spPr>
        <p:txBody>
          <a:bodyPr wrap="square">
            <a:spAutoFit/>
          </a:bodyPr>
          <a:lstStyle/>
          <a:p>
            <a:pPr algn="ctr"/>
            <a:r>
              <a:rPr lang="en-US" dirty="0"/>
              <a:t>Visualize the data</a:t>
            </a:r>
            <a:endParaRPr lang="en-IN" dirty="0"/>
          </a:p>
        </p:txBody>
      </p:sp>
      <p:sp>
        <p:nvSpPr>
          <p:cNvPr id="20" name="Rectangle: Rounded Corners 19">
            <a:extLst>
              <a:ext uri="{FF2B5EF4-FFF2-40B4-BE49-F238E27FC236}">
                <a16:creationId xmlns:a16="http://schemas.microsoft.com/office/drawing/2014/main" id="{831DE20D-0522-49D6-A59E-3C81AD2739C0}"/>
              </a:ext>
            </a:extLst>
          </p:cNvPr>
          <p:cNvSpPr/>
          <p:nvPr/>
        </p:nvSpPr>
        <p:spPr>
          <a:xfrm>
            <a:off x="1242601" y="4920582"/>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92BC54FA-764D-4E2E-909E-CFBB19B73D57}"/>
              </a:ext>
            </a:extLst>
          </p:cNvPr>
          <p:cNvSpPr txBox="1"/>
          <p:nvPr/>
        </p:nvSpPr>
        <p:spPr>
          <a:xfrm>
            <a:off x="1253568" y="4977893"/>
            <a:ext cx="1925502" cy="369332"/>
          </a:xfrm>
          <a:prstGeom prst="rect">
            <a:avLst/>
          </a:prstGeom>
          <a:noFill/>
        </p:spPr>
        <p:txBody>
          <a:bodyPr wrap="square">
            <a:spAutoFit/>
          </a:bodyPr>
          <a:lstStyle/>
          <a:p>
            <a:pPr algn="ctr"/>
            <a:r>
              <a:rPr lang="en-US" dirty="0"/>
              <a:t>EDA</a:t>
            </a:r>
            <a:endParaRPr lang="en-IN" dirty="0"/>
          </a:p>
        </p:txBody>
      </p:sp>
      <p:sp>
        <p:nvSpPr>
          <p:cNvPr id="22" name="Rectangle: Rounded Corners 21">
            <a:extLst>
              <a:ext uri="{FF2B5EF4-FFF2-40B4-BE49-F238E27FC236}">
                <a16:creationId xmlns:a16="http://schemas.microsoft.com/office/drawing/2014/main" id="{23C709EA-4253-423F-BB5C-F200C0F0D04A}"/>
              </a:ext>
            </a:extLst>
          </p:cNvPr>
          <p:cNvSpPr/>
          <p:nvPr/>
        </p:nvSpPr>
        <p:spPr>
          <a:xfrm>
            <a:off x="4170498" y="209686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35027D1-6978-4EAC-8843-602C34DA6A7A}"/>
              </a:ext>
            </a:extLst>
          </p:cNvPr>
          <p:cNvSpPr/>
          <p:nvPr/>
        </p:nvSpPr>
        <p:spPr>
          <a:xfrm>
            <a:off x="4170498" y="110471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29B16099-22D2-4271-8E46-7C2590D1BE6E}"/>
              </a:ext>
            </a:extLst>
          </p:cNvPr>
          <p:cNvSpPr txBox="1"/>
          <p:nvPr/>
        </p:nvSpPr>
        <p:spPr>
          <a:xfrm>
            <a:off x="4194377" y="2235367"/>
            <a:ext cx="1925503" cy="369332"/>
          </a:xfrm>
          <a:prstGeom prst="rect">
            <a:avLst/>
          </a:prstGeom>
          <a:noFill/>
        </p:spPr>
        <p:txBody>
          <a:bodyPr wrap="square">
            <a:spAutoFit/>
          </a:bodyPr>
          <a:lstStyle/>
          <a:p>
            <a:pPr algn="ctr"/>
            <a:r>
              <a:rPr lang="en-US" dirty="0"/>
              <a:t>Model building</a:t>
            </a:r>
            <a:endParaRPr lang="en-IN" dirty="0"/>
          </a:p>
        </p:txBody>
      </p:sp>
      <p:sp>
        <p:nvSpPr>
          <p:cNvPr id="26" name="Rectangle: Rounded Corners 25">
            <a:extLst>
              <a:ext uri="{FF2B5EF4-FFF2-40B4-BE49-F238E27FC236}">
                <a16:creationId xmlns:a16="http://schemas.microsoft.com/office/drawing/2014/main" id="{FC1BA6B9-1E34-490F-A57E-FFAF48773AC7}"/>
              </a:ext>
            </a:extLst>
          </p:cNvPr>
          <p:cNvSpPr/>
          <p:nvPr/>
        </p:nvSpPr>
        <p:spPr>
          <a:xfrm>
            <a:off x="4170498" y="510695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9377373E-B16E-4D3E-9B99-E83F69750E9A}"/>
              </a:ext>
            </a:extLst>
          </p:cNvPr>
          <p:cNvSpPr txBox="1"/>
          <p:nvPr/>
        </p:nvSpPr>
        <p:spPr>
          <a:xfrm>
            <a:off x="4233774" y="5245458"/>
            <a:ext cx="1925503" cy="369332"/>
          </a:xfrm>
          <a:prstGeom prst="rect">
            <a:avLst/>
          </a:prstGeom>
          <a:noFill/>
        </p:spPr>
        <p:txBody>
          <a:bodyPr wrap="square">
            <a:spAutoFit/>
          </a:bodyPr>
          <a:lstStyle/>
          <a:p>
            <a:pPr algn="ctr"/>
            <a:r>
              <a:rPr lang="en-US" dirty="0"/>
              <a:t>Model evaluation</a:t>
            </a:r>
            <a:endParaRPr lang="en-IN" dirty="0"/>
          </a:p>
        </p:txBody>
      </p:sp>
      <p:sp>
        <p:nvSpPr>
          <p:cNvPr id="28" name="Rectangle: Rounded Corners 27">
            <a:extLst>
              <a:ext uri="{FF2B5EF4-FFF2-40B4-BE49-F238E27FC236}">
                <a16:creationId xmlns:a16="http://schemas.microsoft.com/office/drawing/2014/main" id="{6F382D7C-B83E-485F-B498-0DB5B077FD48}"/>
              </a:ext>
            </a:extLst>
          </p:cNvPr>
          <p:cNvSpPr/>
          <p:nvPr/>
        </p:nvSpPr>
        <p:spPr>
          <a:xfrm>
            <a:off x="10063652" y="1077611"/>
            <a:ext cx="994688" cy="5215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A1EE7AA-3202-45E6-9F0E-5020D36BED04}"/>
              </a:ext>
            </a:extLst>
          </p:cNvPr>
          <p:cNvSpPr txBox="1"/>
          <p:nvPr/>
        </p:nvSpPr>
        <p:spPr>
          <a:xfrm>
            <a:off x="10126547" y="1151116"/>
            <a:ext cx="868897" cy="369332"/>
          </a:xfrm>
          <a:prstGeom prst="rect">
            <a:avLst/>
          </a:prstGeom>
          <a:noFill/>
        </p:spPr>
        <p:txBody>
          <a:bodyPr wrap="square">
            <a:spAutoFit/>
          </a:bodyPr>
          <a:lstStyle/>
          <a:p>
            <a:pPr algn="ctr"/>
            <a:r>
              <a:rPr lang="en-US" dirty="0"/>
              <a:t>UI</a:t>
            </a:r>
            <a:endParaRPr lang="en-IN" dirty="0"/>
          </a:p>
        </p:txBody>
      </p:sp>
      <p:sp>
        <p:nvSpPr>
          <p:cNvPr id="32" name="TextBox 31">
            <a:extLst>
              <a:ext uri="{FF2B5EF4-FFF2-40B4-BE49-F238E27FC236}">
                <a16:creationId xmlns:a16="http://schemas.microsoft.com/office/drawing/2014/main" id="{2FE417D7-71FF-4642-B3BA-6A91E08C7ED7}"/>
              </a:ext>
            </a:extLst>
          </p:cNvPr>
          <p:cNvSpPr txBox="1"/>
          <p:nvPr/>
        </p:nvSpPr>
        <p:spPr>
          <a:xfrm>
            <a:off x="6553608" y="950822"/>
            <a:ext cx="2851957" cy="954107"/>
          </a:xfrm>
          <a:prstGeom prst="rect">
            <a:avLst/>
          </a:prstGeom>
          <a:noFill/>
        </p:spPr>
        <p:txBody>
          <a:bodyPr wrap="square">
            <a:spAutoFit/>
          </a:bodyPr>
          <a:lstStyle/>
          <a:p>
            <a:r>
              <a:rPr lang="en-US" sz="1400" i="1" dirty="0"/>
              <a:t>Normalization</a:t>
            </a:r>
          </a:p>
          <a:p>
            <a:r>
              <a:rPr lang="en-US" sz="1400" i="1" dirty="0"/>
              <a:t>Augmentation</a:t>
            </a:r>
          </a:p>
          <a:p>
            <a:r>
              <a:rPr lang="en-US" sz="1400" i="1" dirty="0"/>
              <a:t>Normalization by pixel of each image </a:t>
            </a:r>
          </a:p>
          <a:p>
            <a:r>
              <a:rPr lang="en-US" sz="1400" i="1" dirty="0"/>
              <a:t>Normalization of all image </a:t>
            </a:r>
            <a:endParaRPr lang="en-IN" sz="1400" i="1" dirty="0"/>
          </a:p>
        </p:txBody>
      </p:sp>
      <p:sp>
        <p:nvSpPr>
          <p:cNvPr id="33" name="Rectangle: Rounded Corners 32">
            <a:extLst>
              <a:ext uri="{FF2B5EF4-FFF2-40B4-BE49-F238E27FC236}">
                <a16:creationId xmlns:a16="http://schemas.microsoft.com/office/drawing/2014/main" id="{830E0C84-99D4-405A-A53E-F95F472C7DD3}"/>
              </a:ext>
            </a:extLst>
          </p:cNvPr>
          <p:cNvSpPr/>
          <p:nvPr/>
        </p:nvSpPr>
        <p:spPr>
          <a:xfrm>
            <a:off x="4170498" y="420163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B7F5D1E-6D12-41EA-931F-FF0DD1EA80D8}"/>
              </a:ext>
            </a:extLst>
          </p:cNvPr>
          <p:cNvSpPr txBox="1"/>
          <p:nvPr/>
        </p:nvSpPr>
        <p:spPr>
          <a:xfrm>
            <a:off x="4170498" y="4179697"/>
            <a:ext cx="1925503" cy="646331"/>
          </a:xfrm>
          <a:prstGeom prst="rect">
            <a:avLst/>
          </a:prstGeom>
          <a:noFill/>
        </p:spPr>
        <p:txBody>
          <a:bodyPr wrap="square">
            <a:spAutoFit/>
          </a:bodyPr>
          <a:lstStyle/>
          <a:p>
            <a:pPr algn="ctr"/>
            <a:r>
              <a:rPr lang="en-US" dirty="0"/>
              <a:t>Hyper parameter tunning</a:t>
            </a:r>
            <a:endParaRPr lang="en-IN" dirty="0"/>
          </a:p>
        </p:txBody>
      </p:sp>
      <p:sp>
        <p:nvSpPr>
          <p:cNvPr id="35" name="TextBox 34">
            <a:extLst>
              <a:ext uri="{FF2B5EF4-FFF2-40B4-BE49-F238E27FC236}">
                <a16:creationId xmlns:a16="http://schemas.microsoft.com/office/drawing/2014/main" id="{379D29EB-6861-487E-AB63-E86EBB549AB8}"/>
              </a:ext>
            </a:extLst>
          </p:cNvPr>
          <p:cNvSpPr txBox="1"/>
          <p:nvPr/>
        </p:nvSpPr>
        <p:spPr>
          <a:xfrm>
            <a:off x="6514212" y="1904929"/>
            <a:ext cx="1316121" cy="954107"/>
          </a:xfrm>
          <a:prstGeom prst="rect">
            <a:avLst/>
          </a:prstGeom>
          <a:noFill/>
        </p:spPr>
        <p:txBody>
          <a:bodyPr wrap="square">
            <a:spAutoFit/>
          </a:bodyPr>
          <a:lstStyle/>
          <a:p>
            <a:r>
              <a:rPr lang="en-US" sz="1400" i="1" dirty="0"/>
              <a:t>VGG16</a:t>
            </a:r>
          </a:p>
          <a:p>
            <a:r>
              <a:rPr lang="en-US" sz="1400" i="1" dirty="0" err="1"/>
              <a:t>Mobilenet</a:t>
            </a:r>
            <a:endParaRPr lang="en-US" sz="1400" i="1" dirty="0"/>
          </a:p>
          <a:p>
            <a:r>
              <a:rPr lang="en-US" sz="1400" i="1" dirty="0"/>
              <a:t>EfficientnetB5</a:t>
            </a:r>
          </a:p>
          <a:p>
            <a:r>
              <a:rPr lang="en-US" sz="1400" i="1" dirty="0"/>
              <a:t>EllificentnetB0</a:t>
            </a:r>
            <a:endParaRPr lang="en-IN" sz="1400" i="1" dirty="0"/>
          </a:p>
        </p:txBody>
      </p:sp>
      <p:sp>
        <p:nvSpPr>
          <p:cNvPr id="36" name="TextBox 35">
            <a:extLst>
              <a:ext uri="{FF2B5EF4-FFF2-40B4-BE49-F238E27FC236}">
                <a16:creationId xmlns:a16="http://schemas.microsoft.com/office/drawing/2014/main" id="{EA3CD451-65D2-4DF7-9631-D79B6C918271}"/>
              </a:ext>
            </a:extLst>
          </p:cNvPr>
          <p:cNvSpPr txBox="1"/>
          <p:nvPr/>
        </p:nvSpPr>
        <p:spPr>
          <a:xfrm>
            <a:off x="6577728" y="4110112"/>
            <a:ext cx="1925502" cy="738664"/>
          </a:xfrm>
          <a:prstGeom prst="rect">
            <a:avLst/>
          </a:prstGeom>
          <a:noFill/>
        </p:spPr>
        <p:txBody>
          <a:bodyPr wrap="square">
            <a:spAutoFit/>
          </a:bodyPr>
          <a:lstStyle/>
          <a:p>
            <a:r>
              <a:rPr lang="en-US" sz="1400" i="1" dirty="0"/>
              <a:t>Cyclic Learning</a:t>
            </a:r>
          </a:p>
          <a:p>
            <a:r>
              <a:rPr lang="en-US" sz="1400" i="1" dirty="0"/>
              <a:t>Progressive unfreezing</a:t>
            </a:r>
          </a:p>
          <a:p>
            <a:r>
              <a:rPr lang="en-US" sz="1400" i="1" dirty="0"/>
              <a:t>Batch number</a:t>
            </a:r>
            <a:endParaRPr lang="en-IN" sz="1400" i="1" dirty="0"/>
          </a:p>
        </p:txBody>
      </p:sp>
      <p:sp>
        <p:nvSpPr>
          <p:cNvPr id="38" name="Rectangle: Rounded Corners 37">
            <a:extLst>
              <a:ext uri="{FF2B5EF4-FFF2-40B4-BE49-F238E27FC236}">
                <a16:creationId xmlns:a16="http://schemas.microsoft.com/office/drawing/2014/main" id="{B01B9906-48C8-4D15-B7F0-DE8BBECCCD75}"/>
              </a:ext>
            </a:extLst>
          </p:cNvPr>
          <p:cNvSpPr/>
          <p:nvPr/>
        </p:nvSpPr>
        <p:spPr>
          <a:xfrm>
            <a:off x="4194377" y="3129039"/>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09D7E978-C5E9-4DD5-A52A-C24BD4682C9D}"/>
              </a:ext>
            </a:extLst>
          </p:cNvPr>
          <p:cNvSpPr txBox="1"/>
          <p:nvPr/>
        </p:nvSpPr>
        <p:spPr>
          <a:xfrm>
            <a:off x="4194376" y="3118070"/>
            <a:ext cx="1925503" cy="646331"/>
          </a:xfrm>
          <a:prstGeom prst="rect">
            <a:avLst/>
          </a:prstGeom>
          <a:noFill/>
        </p:spPr>
        <p:txBody>
          <a:bodyPr wrap="square">
            <a:spAutoFit/>
          </a:bodyPr>
          <a:lstStyle/>
          <a:p>
            <a:pPr algn="ctr"/>
            <a:r>
              <a:rPr lang="en-US" dirty="0"/>
              <a:t>Building loss criteria</a:t>
            </a:r>
            <a:endParaRPr lang="en-IN" dirty="0"/>
          </a:p>
        </p:txBody>
      </p:sp>
      <p:sp>
        <p:nvSpPr>
          <p:cNvPr id="40" name="TextBox 39">
            <a:extLst>
              <a:ext uri="{FF2B5EF4-FFF2-40B4-BE49-F238E27FC236}">
                <a16:creationId xmlns:a16="http://schemas.microsoft.com/office/drawing/2014/main" id="{E0E08E11-D310-41DF-9AAB-CA77F509D646}"/>
              </a:ext>
            </a:extLst>
          </p:cNvPr>
          <p:cNvSpPr txBox="1"/>
          <p:nvPr/>
        </p:nvSpPr>
        <p:spPr>
          <a:xfrm>
            <a:off x="6562714" y="3118070"/>
            <a:ext cx="1709925" cy="523220"/>
          </a:xfrm>
          <a:prstGeom prst="rect">
            <a:avLst/>
          </a:prstGeom>
          <a:noFill/>
        </p:spPr>
        <p:txBody>
          <a:bodyPr wrap="square">
            <a:spAutoFit/>
          </a:bodyPr>
          <a:lstStyle/>
          <a:p>
            <a:r>
              <a:rPr lang="en-US" sz="1400" i="1" dirty="0"/>
              <a:t>IOU: MSE</a:t>
            </a:r>
          </a:p>
          <a:p>
            <a:r>
              <a:rPr lang="en-US" sz="1400" i="1" dirty="0"/>
              <a:t>Categorical accuracy</a:t>
            </a:r>
            <a:endParaRPr lang="en-IN" sz="1400" i="1" dirty="0"/>
          </a:p>
        </p:txBody>
      </p:sp>
      <p:sp>
        <p:nvSpPr>
          <p:cNvPr id="41" name="Arrow: Down 40">
            <a:extLst>
              <a:ext uri="{FF2B5EF4-FFF2-40B4-BE49-F238E27FC236}">
                <a16:creationId xmlns:a16="http://schemas.microsoft.com/office/drawing/2014/main" id="{E49FE77F-C5B3-4009-AF96-A0BC9B1ED0DA}"/>
              </a:ext>
            </a:extLst>
          </p:cNvPr>
          <p:cNvSpPr/>
          <p:nvPr/>
        </p:nvSpPr>
        <p:spPr>
          <a:xfrm>
            <a:off x="2100311" y="17865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DD06EBF8-05E2-4A52-8C67-5B0CC638D59F}"/>
              </a:ext>
            </a:extLst>
          </p:cNvPr>
          <p:cNvSpPr/>
          <p:nvPr/>
        </p:nvSpPr>
        <p:spPr>
          <a:xfrm>
            <a:off x="2100311" y="301315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72A08BF-4E95-41DF-A992-45C01DDCEE73}"/>
              </a:ext>
            </a:extLst>
          </p:cNvPr>
          <p:cNvSpPr/>
          <p:nvPr/>
        </p:nvSpPr>
        <p:spPr>
          <a:xfrm>
            <a:off x="2100311" y="3760356"/>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a:extLst>
              <a:ext uri="{FF2B5EF4-FFF2-40B4-BE49-F238E27FC236}">
                <a16:creationId xmlns:a16="http://schemas.microsoft.com/office/drawing/2014/main" id="{A2F5A787-4286-445B-B371-D94066E5679F}"/>
              </a:ext>
            </a:extLst>
          </p:cNvPr>
          <p:cNvSpPr/>
          <p:nvPr/>
        </p:nvSpPr>
        <p:spPr>
          <a:xfrm>
            <a:off x="2100311" y="4540655"/>
            <a:ext cx="257452" cy="37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Down 44">
            <a:extLst>
              <a:ext uri="{FF2B5EF4-FFF2-40B4-BE49-F238E27FC236}">
                <a16:creationId xmlns:a16="http://schemas.microsoft.com/office/drawing/2014/main" id="{D2C178FE-B6F5-434C-BDF6-3DBB42FC7768}"/>
              </a:ext>
            </a:extLst>
          </p:cNvPr>
          <p:cNvSpPr/>
          <p:nvPr/>
        </p:nvSpPr>
        <p:spPr>
          <a:xfrm>
            <a:off x="5046851" y="175329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2A7B3CFB-7DC6-4091-A371-35FAF3768184}"/>
              </a:ext>
            </a:extLst>
          </p:cNvPr>
          <p:cNvSpPr/>
          <p:nvPr/>
        </p:nvSpPr>
        <p:spPr>
          <a:xfrm>
            <a:off x="5042307" y="2757849"/>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Down 46">
            <a:extLst>
              <a:ext uri="{FF2B5EF4-FFF2-40B4-BE49-F238E27FC236}">
                <a16:creationId xmlns:a16="http://schemas.microsoft.com/office/drawing/2014/main" id="{18FEE514-9A36-4A3D-BC6C-CFA428062A89}"/>
              </a:ext>
            </a:extLst>
          </p:cNvPr>
          <p:cNvSpPr/>
          <p:nvPr/>
        </p:nvSpPr>
        <p:spPr>
          <a:xfrm>
            <a:off x="5042307" y="3780322"/>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E73109EF-936C-4AFE-BAE4-F70EA9CED7E4}"/>
              </a:ext>
            </a:extLst>
          </p:cNvPr>
          <p:cNvSpPr/>
          <p:nvPr/>
        </p:nvSpPr>
        <p:spPr>
          <a:xfrm>
            <a:off x="5042307" y="483314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Elbow 49">
            <a:extLst>
              <a:ext uri="{FF2B5EF4-FFF2-40B4-BE49-F238E27FC236}">
                <a16:creationId xmlns:a16="http://schemas.microsoft.com/office/drawing/2014/main" id="{4FE53F99-B8F4-43EA-A36E-A20115470081}"/>
              </a:ext>
            </a:extLst>
          </p:cNvPr>
          <p:cNvCxnSpPr>
            <a:stCxn id="20" idx="2"/>
            <a:endCxn id="23" idx="1"/>
          </p:cNvCxnSpPr>
          <p:nvPr/>
        </p:nvCxnSpPr>
        <p:spPr>
          <a:xfrm rot="5400000" flipH="1" flipV="1">
            <a:off x="1199595" y="2433634"/>
            <a:ext cx="3976659" cy="1965146"/>
          </a:xfrm>
          <a:prstGeom prst="bentConnector4">
            <a:avLst>
              <a:gd name="adj1" fmla="val -5749"/>
              <a:gd name="adj2" fmla="val 744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2EEF98-D2F5-450E-A0C0-B19CCEF0AD79}"/>
              </a:ext>
            </a:extLst>
          </p:cNvPr>
          <p:cNvCxnSpPr>
            <a:stCxn id="27" idx="3"/>
            <a:endCxn id="28" idx="1"/>
          </p:cNvCxnSpPr>
          <p:nvPr/>
        </p:nvCxnSpPr>
        <p:spPr>
          <a:xfrm flipV="1">
            <a:off x="6159277" y="1338382"/>
            <a:ext cx="3904375" cy="4091742"/>
          </a:xfrm>
          <a:prstGeom prst="bentConnector3">
            <a:avLst>
              <a:gd name="adj1" fmla="val 8660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B69050C-ABB6-4C75-86A8-52075F830F2B}"/>
              </a:ext>
            </a:extLst>
          </p:cNvPr>
          <p:cNvSpPr/>
          <p:nvPr/>
        </p:nvSpPr>
        <p:spPr>
          <a:xfrm>
            <a:off x="3233228" y="1964925"/>
            <a:ext cx="7965549" cy="383429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a:extLst>
              <a:ext uri="{FF2B5EF4-FFF2-40B4-BE49-F238E27FC236}">
                <a16:creationId xmlns:a16="http://schemas.microsoft.com/office/drawing/2014/main" id="{5631C7DB-2A22-4F5F-B8F9-44F2CB5B5555}"/>
              </a:ext>
            </a:extLst>
          </p:cNvPr>
          <p:cNvSpPr/>
          <p:nvPr/>
        </p:nvSpPr>
        <p:spPr>
          <a:xfrm>
            <a:off x="3518490" y="1014798"/>
            <a:ext cx="7758240" cy="106409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61850A23-8F97-4371-AC75-11D25320C359}"/>
              </a:ext>
            </a:extLst>
          </p:cNvPr>
          <p:cNvSpPr/>
          <p:nvPr/>
        </p:nvSpPr>
        <p:spPr>
          <a:xfrm>
            <a:off x="1188259" y="5516503"/>
            <a:ext cx="2185998" cy="271119"/>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CF4CC7BE-4365-4D3E-BB99-13F43673C143}"/>
              </a:ext>
            </a:extLst>
          </p:cNvPr>
          <p:cNvSpPr/>
          <p:nvPr/>
        </p:nvSpPr>
        <p:spPr>
          <a:xfrm>
            <a:off x="1223354" y="1122467"/>
            <a:ext cx="2070791" cy="285233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EE003A4F-5EC5-4C09-820B-4A85567D1AF8}"/>
              </a:ext>
            </a:extLst>
          </p:cNvPr>
          <p:cNvSpPr txBox="1"/>
          <p:nvPr/>
        </p:nvSpPr>
        <p:spPr>
          <a:xfrm>
            <a:off x="3557704" y="796934"/>
            <a:ext cx="7965549" cy="5632311"/>
          </a:xfrm>
          <a:prstGeom prst="rect">
            <a:avLst/>
          </a:prstGeom>
          <a:noFill/>
        </p:spPr>
        <p:txBody>
          <a:bodyPr wrap="square" rtlCol="0">
            <a:spAutoFit/>
          </a:bodyPr>
          <a:lstStyle/>
          <a:p>
            <a:pPr marL="342900" indent="-342900">
              <a:buFont typeface="Arial" panose="020B0604020202020204" pitchFamily="34" charset="0"/>
              <a:buChar char="•"/>
            </a:pPr>
            <a:r>
              <a:rPr lang="en-US" sz="2400" i="1" dirty="0">
                <a:solidFill>
                  <a:schemeClr val="accent1">
                    <a:lumMod val="50000"/>
                  </a:schemeClr>
                </a:solidFill>
              </a:rPr>
              <a:t>Approximately 50:50 Split across train and test data set</a:t>
            </a:r>
          </a:p>
          <a:p>
            <a:pPr marL="342900" indent="-342900">
              <a:buFont typeface="Arial" panose="020B0604020202020204" pitchFamily="34" charset="0"/>
              <a:buChar char="•"/>
            </a:pPr>
            <a:r>
              <a:rPr lang="en-US" sz="2400" i="1" dirty="0">
                <a:solidFill>
                  <a:schemeClr val="accent1">
                    <a:lumMod val="50000"/>
                  </a:schemeClr>
                </a:solidFill>
              </a:rPr>
              <a:t>No missing values since it was images , hence no imputation or data removal required</a:t>
            </a:r>
          </a:p>
          <a:p>
            <a:pPr marL="342900" indent="-342900">
              <a:buFont typeface="Arial" panose="020B0604020202020204" pitchFamily="34" charset="0"/>
              <a:buChar char="•"/>
            </a:pPr>
            <a:r>
              <a:rPr lang="en-US" sz="2400" i="1" dirty="0">
                <a:solidFill>
                  <a:schemeClr val="accent1">
                    <a:lumMod val="50000"/>
                  </a:schemeClr>
                </a:solidFill>
              </a:rPr>
              <a:t>One of the labels had the label name differently specified than the folder name  and this had to be managed with code.</a:t>
            </a:r>
          </a:p>
          <a:p>
            <a:pPr marL="342900" indent="-342900">
              <a:buFont typeface="Arial" panose="020B0604020202020204" pitchFamily="34" charset="0"/>
              <a:buChar char="•"/>
            </a:pPr>
            <a:r>
              <a:rPr lang="en-US" sz="2400" i="1" dirty="0">
                <a:solidFill>
                  <a:schemeClr val="accent1">
                    <a:lumMod val="50000"/>
                  </a:schemeClr>
                </a:solidFill>
              </a:rPr>
              <a:t>Images with different dimensions(aspect ratios)  needed resizing and the corresponding bounding boxes to be resized</a:t>
            </a:r>
          </a:p>
          <a:p>
            <a:pPr marL="342900" indent="-342900">
              <a:buFont typeface="Arial" panose="020B0604020202020204" pitchFamily="34" charset="0"/>
              <a:buChar char="•"/>
            </a:pPr>
            <a:r>
              <a:rPr lang="en-IN" sz="2400" i="1" dirty="0">
                <a:solidFill>
                  <a:schemeClr val="accent1">
                    <a:lumMod val="50000"/>
                  </a:schemeClr>
                </a:solidFill>
              </a:rPr>
              <a:t> Images at different zoom levels and different views- cropped and resized data while training</a:t>
            </a:r>
          </a:p>
          <a:p>
            <a:pPr marL="342900" indent="-342900">
              <a:buFont typeface="Arial" panose="020B0604020202020204" pitchFamily="34" charset="0"/>
              <a:buChar char="•"/>
            </a:pPr>
            <a:r>
              <a:rPr lang="en-IN" sz="2400" i="1" dirty="0">
                <a:solidFill>
                  <a:schemeClr val="accent1">
                    <a:lumMod val="50000"/>
                  </a:schemeClr>
                </a:solidFill>
              </a:rPr>
              <a:t>Used </a:t>
            </a:r>
            <a:r>
              <a:rPr lang="en-IN" sz="2400" i="1" dirty="0" err="1">
                <a:solidFill>
                  <a:schemeClr val="accent1">
                    <a:lumMod val="50000"/>
                  </a:schemeClr>
                </a:solidFill>
              </a:rPr>
              <a:t>Albumentations</a:t>
            </a:r>
            <a:r>
              <a:rPr lang="en-IN" sz="2400" i="1" dirty="0">
                <a:solidFill>
                  <a:schemeClr val="accent1">
                    <a:lumMod val="50000"/>
                  </a:schemeClr>
                </a:solidFill>
              </a:rPr>
              <a:t> instead of </a:t>
            </a:r>
            <a:r>
              <a:rPr lang="en-IN" sz="2400" i="1" dirty="0" err="1">
                <a:solidFill>
                  <a:schemeClr val="accent1">
                    <a:lumMod val="50000"/>
                  </a:schemeClr>
                </a:solidFill>
              </a:rPr>
              <a:t>Keras</a:t>
            </a:r>
            <a:r>
              <a:rPr lang="en-IN" sz="2400" i="1" dirty="0">
                <a:solidFill>
                  <a:schemeClr val="accent1">
                    <a:lumMod val="50000"/>
                  </a:schemeClr>
                </a:solidFill>
              </a:rPr>
              <a:t> data generator for image augmentation</a:t>
            </a:r>
          </a:p>
          <a:p>
            <a:endParaRPr lang="en-IN" sz="2400" i="1" dirty="0">
              <a:solidFill>
                <a:schemeClr val="accent1">
                  <a:lumMod val="50000"/>
                </a:schemeClr>
              </a:solidFill>
            </a:endParaRPr>
          </a:p>
          <a:p>
            <a:pPr marL="342900" indent="-342900">
              <a:buFontTx/>
              <a:buChar char="-"/>
            </a:pPr>
            <a:endParaRPr lang="en-IN" sz="2400" i="1" dirty="0">
              <a:solidFill>
                <a:schemeClr val="accent1">
                  <a:lumMod val="50000"/>
                </a:schemeClr>
              </a:solidFill>
            </a:endParaRPr>
          </a:p>
          <a:p>
            <a:pPr marL="342900" indent="-342900">
              <a:buFontTx/>
              <a:buChar char="-"/>
            </a:pPr>
            <a:endParaRPr lang="en-IN" sz="2400" i="1" dirty="0">
              <a:solidFill>
                <a:schemeClr val="accent1">
                  <a:lumMod val="50000"/>
                </a:schemeClr>
              </a:solidFill>
            </a:endParaRPr>
          </a:p>
        </p:txBody>
      </p:sp>
    </p:spTree>
    <p:extLst>
      <p:ext uri="{BB962C8B-B14F-4D97-AF65-F5344CB8AC3E}">
        <p14:creationId xmlns:p14="http://schemas.microsoft.com/office/powerpoint/2010/main" val="284551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38E2A8AB-3DC7-4CD0-9BBC-78FA7388E2C0}"/>
              </a:ext>
            </a:extLst>
          </p:cNvPr>
          <p:cNvGrpSpPr/>
          <p:nvPr/>
        </p:nvGrpSpPr>
        <p:grpSpPr>
          <a:xfrm>
            <a:off x="115293" y="1200702"/>
            <a:ext cx="7391931" cy="5209242"/>
            <a:chOff x="115293" y="1200702"/>
            <a:chExt cx="7391931" cy="5209242"/>
          </a:xfrm>
        </p:grpSpPr>
        <p:pic>
          <p:nvPicPr>
            <p:cNvPr id="40" name="Picture 39">
              <a:extLst>
                <a:ext uri="{FF2B5EF4-FFF2-40B4-BE49-F238E27FC236}">
                  <a16:creationId xmlns:a16="http://schemas.microsoft.com/office/drawing/2014/main" id="{ABBF1763-4322-486B-835E-F701B1F9130B}"/>
                </a:ext>
              </a:extLst>
            </p:cNvPr>
            <p:cNvPicPr>
              <a:picLocks noChangeAspect="1"/>
            </p:cNvPicPr>
            <p:nvPr/>
          </p:nvPicPr>
          <p:blipFill rotWithShape="1">
            <a:blip r:embed="rId2"/>
            <a:srcRect l="30254" b="-1196"/>
            <a:stretch/>
          </p:blipFill>
          <p:spPr>
            <a:xfrm>
              <a:off x="210311" y="1200702"/>
              <a:ext cx="6901101" cy="4880057"/>
            </a:xfrm>
            <a:prstGeom prst="rect">
              <a:avLst/>
            </a:prstGeom>
          </p:spPr>
        </p:pic>
        <p:sp>
          <p:nvSpPr>
            <p:cNvPr id="41" name="Rectangle 40">
              <a:extLst>
                <a:ext uri="{FF2B5EF4-FFF2-40B4-BE49-F238E27FC236}">
                  <a16:creationId xmlns:a16="http://schemas.microsoft.com/office/drawing/2014/main" id="{5E2D47D4-5639-44D9-8062-540A7C2B2492}"/>
                </a:ext>
              </a:extLst>
            </p:cNvPr>
            <p:cNvSpPr/>
            <p:nvPr/>
          </p:nvSpPr>
          <p:spPr>
            <a:xfrm>
              <a:off x="2194029" y="2155739"/>
              <a:ext cx="3901971" cy="392502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41">
              <a:extLst>
                <a:ext uri="{FF2B5EF4-FFF2-40B4-BE49-F238E27FC236}">
                  <a16:creationId xmlns:a16="http://schemas.microsoft.com/office/drawing/2014/main" id="{3A7924F5-6C20-4194-A1C8-59C03ECCA600}"/>
                </a:ext>
              </a:extLst>
            </p:cNvPr>
            <p:cNvSpPr/>
            <p:nvPr/>
          </p:nvSpPr>
          <p:spPr>
            <a:xfrm>
              <a:off x="115293" y="2301642"/>
              <a:ext cx="2152419" cy="410830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a:extLst>
                <a:ext uri="{FF2B5EF4-FFF2-40B4-BE49-F238E27FC236}">
                  <a16:creationId xmlns:a16="http://schemas.microsoft.com/office/drawing/2014/main" id="{2C7B9475-EA28-44E4-BC54-73DFF4CEFE74}"/>
                </a:ext>
              </a:extLst>
            </p:cNvPr>
            <p:cNvSpPr/>
            <p:nvPr/>
          </p:nvSpPr>
          <p:spPr>
            <a:xfrm>
              <a:off x="5527497" y="1200702"/>
              <a:ext cx="1979727" cy="95503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4" name="TextBox 43">
            <a:extLst>
              <a:ext uri="{FF2B5EF4-FFF2-40B4-BE49-F238E27FC236}">
                <a16:creationId xmlns:a16="http://schemas.microsoft.com/office/drawing/2014/main" id="{3CD62A9E-9596-45B0-AFA5-C0F5819964EA}"/>
              </a:ext>
            </a:extLst>
          </p:cNvPr>
          <p:cNvSpPr txBox="1"/>
          <p:nvPr/>
        </p:nvSpPr>
        <p:spPr>
          <a:xfrm>
            <a:off x="122363" y="8163"/>
            <a:ext cx="2902846"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Normalization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C7B931A6-3080-4499-A6F3-6484F587769D}"/>
              </a:ext>
            </a:extLst>
          </p:cNvPr>
          <p:cNvSpPr/>
          <p:nvPr/>
        </p:nvSpPr>
        <p:spPr>
          <a:xfrm>
            <a:off x="2606040" y="1200702"/>
            <a:ext cx="1463040" cy="280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A6A38843-C8AE-48C7-B46C-834103DBE51E}"/>
              </a:ext>
            </a:extLst>
          </p:cNvPr>
          <p:cNvSpPr/>
          <p:nvPr/>
        </p:nvSpPr>
        <p:spPr>
          <a:xfrm>
            <a:off x="267712" y="2314393"/>
            <a:ext cx="1945560" cy="1013581"/>
          </a:xfrm>
          <a:prstGeom prst="roundRect">
            <a:avLst/>
          </a:prstGeom>
          <a:no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8" name="TextBox 47">
            <a:extLst>
              <a:ext uri="{FF2B5EF4-FFF2-40B4-BE49-F238E27FC236}">
                <a16:creationId xmlns:a16="http://schemas.microsoft.com/office/drawing/2014/main" id="{0808372B-107D-4FF5-8042-8FB6BBB2B518}"/>
              </a:ext>
            </a:extLst>
          </p:cNvPr>
          <p:cNvSpPr txBox="1"/>
          <p:nvPr/>
        </p:nvSpPr>
        <p:spPr>
          <a:xfrm>
            <a:off x="254371" y="2391892"/>
            <a:ext cx="1945560" cy="830997"/>
          </a:xfrm>
          <a:prstGeom prst="rect">
            <a:avLst/>
          </a:prstGeom>
          <a:noFill/>
        </p:spPr>
        <p:txBody>
          <a:bodyPr wrap="square" rtlCol="0">
            <a:spAutoFit/>
          </a:bodyPr>
          <a:lstStyle/>
          <a:p>
            <a:pPr algn="ctr"/>
            <a:r>
              <a:rPr lang="en-US" sz="1600" i="1" dirty="0">
                <a:solidFill>
                  <a:schemeClr val="accent1">
                    <a:lumMod val="50000"/>
                  </a:schemeClr>
                </a:solidFill>
              </a:rPr>
              <a:t>Calculate each channel mean for all the images </a:t>
            </a:r>
            <a:endParaRPr lang="en-IN" sz="1600" i="1" dirty="0">
              <a:solidFill>
                <a:schemeClr val="accent1">
                  <a:lumMod val="50000"/>
                </a:schemeClr>
              </a:solidFill>
            </a:endParaRPr>
          </a:p>
        </p:txBody>
      </p:sp>
      <p:sp>
        <p:nvSpPr>
          <p:cNvPr id="51" name="Rectangle: Rounded Corners 50">
            <a:extLst>
              <a:ext uri="{FF2B5EF4-FFF2-40B4-BE49-F238E27FC236}">
                <a16:creationId xmlns:a16="http://schemas.microsoft.com/office/drawing/2014/main" id="{CD5A3472-FA50-4E46-BC8F-2A8FC75D6D7E}"/>
              </a:ext>
            </a:extLst>
          </p:cNvPr>
          <p:cNvSpPr/>
          <p:nvPr/>
        </p:nvSpPr>
        <p:spPr>
          <a:xfrm>
            <a:off x="210312" y="3713806"/>
            <a:ext cx="2074028" cy="715108"/>
          </a:xfrm>
          <a:prstGeom prst="roundRect">
            <a:avLst/>
          </a:prstGeom>
          <a:no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3" name="TextBox 52">
            <a:extLst>
              <a:ext uri="{FF2B5EF4-FFF2-40B4-BE49-F238E27FC236}">
                <a16:creationId xmlns:a16="http://schemas.microsoft.com/office/drawing/2014/main" id="{D47F77F5-D9E4-4A27-A94B-652E167F0937}"/>
              </a:ext>
            </a:extLst>
          </p:cNvPr>
          <p:cNvSpPr txBox="1"/>
          <p:nvPr/>
        </p:nvSpPr>
        <p:spPr>
          <a:xfrm>
            <a:off x="226939" y="3717668"/>
            <a:ext cx="2152418" cy="584775"/>
          </a:xfrm>
          <a:prstGeom prst="rect">
            <a:avLst/>
          </a:prstGeom>
          <a:noFill/>
        </p:spPr>
        <p:txBody>
          <a:bodyPr wrap="square">
            <a:spAutoFit/>
          </a:bodyPr>
          <a:lstStyle/>
          <a:p>
            <a:pPr algn="ctr"/>
            <a:r>
              <a:rPr lang="en-US" sz="1600" i="1" dirty="0">
                <a:solidFill>
                  <a:schemeClr val="accent1">
                    <a:lumMod val="50000"/>
                  </a:schemeClr>
                </a:solidFill>
              </a:rPr>
              <a:t>Calculate each channel </a:t>
            </a:r>
            <a:r>
              <a:rPr lang="en-US" sz="1600" i="1" dirty="0" err="1">
                <a:solidFill>
                  <a:schemeClr val="accent1">
                    <a:lumMod val="50000"/>
                  </a:schemeClr>
                </a:solidFill>
              </a:rPr>
              <a:t>stdev</a:t>
            </a:r>
            <a:r>
              <a:rPr lang="en-US" sz="1600" i="1" dirty="0">
                <a:solidFill>
                  <a:schemeClr val="accent1">
                    <a:lumMod val="50000"/>
                  </a:schemeClr>
                </a:solidFill>
              </a:rPr>
              <a:t> for all the images</a:t>
            </a:r>
            <a:endParaRPr lang="en-IN" sz="1600" i="1" dirty="0">
              <a:solidFill>
                <a:schemeClr val="accent1">
                  <a:lumMod val="50000"/>
                </a:schemeClr>
              </a:solidFill>
            </a:endParaRPr>
          </a:p>
        </p:txBody>
      </p:sp>
      <p:sp>
        <p:nvSpPr>
          <p:cNvPr id="54" name="TextBox 53">
            <a:extLst>
              <a:ext uri="{FF2B5EF4-FFF2-40B4-BE49-F238E27FC236}">
                <a16:creationId xmlns:a16="http://schemas.microsoft.com/office/drawing/2014/main" id="{6874ECBB-5746-4F72-9346-923755B4A409}"/>
              </a:ext>
            </a:extLst>
          </p:cNvPr>
          <p:cNvSpPr txBox="1"/>
          <p:nvPr/>
        </p:nvSpPr>
        <p:spPr>
          <a:xfrm>
            <a:off x="378513" y="4975122"/>
            <a:ext cx="1663942" cy="584775"/>
          </a:xfrm>
          <a:prstGeom prst="rect">
            <a:avLst/>
          </a:prstGeom>
          <a:noFill/>
        </p:spPr>
        <p:txBody>
          <a:bodyPr wrap="square">
            <a:spAutoFit/>
          </a:bodyPr>
          <a:lstStyle/>
          <a:p>
            <a:pPr algn="ctr"/>
            <a:r>
              <a:rPr lang="en-US" sz="1600" i="1" dirty="0">
                <a:solidFill>
                  <a:schemeClr val="accent1">
                    <a:lumMod val="50000"/>
                  </a:schemeClr>
                </a:solidFill>
              </a:rPr>
              <a:t>Normalize </a:t>
            </a:r>
            <a:r>
              <a:rPr lang="en-US" sz="1600" i="1" dirty="0" err="1">
                <a:solidFill>
                  <a:schemeClr val="accent1">
                    <a:lumMod val="50000"/>
                  </a:schemeClr>
                </a:solidFill>
              </a:rPr>
              <a:t>std</a:t>
            </a:r>
            <a:r>
              <a:rPr lang="en-US" sz="1600" i="1" dirty="0">
                <a:solidFill>
                  <a:schemeClr val="accent1">
                    <a:lumMod val="50000"/>
                  </a:schemeClr>
                </a:solidFill>
              </a:rPr>
              <a:t>/mean by 255</a:t>
            </a:r>
            <a:endParaRPr lang="en-IN" sz="1600" i="1" dirty="0">
              <a:solidFill>
                <a:schemeClr val="accent1">
                  <a:lumMod val="50000"/>
                </a:schemeClr>
              </a:solidFill>
            </a:endParaRPr>
          </a:p>
        </p:txBody>
      </p:sp>
      <p:sp>
        <p:nvSpPr>
          <p:cNvPr id="58" name="Rectangle: Rounded Corners 57">
            <a:extLst>
              <a:ext uri="{FF2B5EF4-FFF2-40B4-BE49-F238E27FC236}">
                <a16:creationId xmlns:a16="http://schemas.microsoft.com/office/drawing/2014/main" id="{0646383B-03A7-4B06-9E4D-224C73A4E234}"/>
              </a:ext>
            </a:extLst>
          </p:cNvPr>
          <p:cNvSpPr/>
          <p:nvPr/>
        </p:nvSpPr>
        <p:spPr>
          <a:xfrm>
            <a:off x="313741" y="5011178"/>
            <a:ext cx="1785270" cy="642469"/>
          </a:xfrm>
          <a:prstGeom prst="roundRect">
            <a:avLst/>
          </a:prstGeom>
          <a:no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61" name="Picture 60">
            <a:extLst>
              <a:ext uri="{FF2B5EF4-FFF2-40B4-BE49-F238E27FC236}">
                <a16:creationId xmlns:a16="http://schemas.microsoft.com/office/drawing/2014/main" id="{21062898-7D77-4BCE-AA57-E9A60B2BC631}"/>
              </a:ext>
            </a:extLst>
          </p:cNvPr>
          <p:cNvPicPr>
            <a:picLocks noChangeAspect="1"/>
          </p:cNvPicPr>
          <p:nvPr/>
        </p:nvPicPr>
        <p:blipFill>
          <a:blip r:embed="rId3"/>
          <a:stretch>
            <a:fillRect/>
          </a:stretch>
        </p:blipFill>
        <p:spPr>
          <a:xfrm>
            <a:off x="2719378" y="2266294"/>
            <a:ext cx="3567981" cy="1103352"/>
          </a:xfrm>
          <a:prstGeom prst="rect">
            <a:avLst/>
          </a:prstGeom>
        </p:spPr>
      </p:pic>
      <p:pic>
        <p:nvPicPr>
          <p:cNvPr id="63" name="Picture 62">
            <a:extLst>
              <a:ext uri="{FF2B5EF4-FFF2-40B4-BE49-F238E27FC236}">
                <a16:creationId xmlns:a16="http://schemas.microsoft.com/office/drawing/2014/main" id="{0BA118AC-178A-4759-9BC9-82C0962A081D}"/>
              </a:ext>
            </a:extLst>
          </p:cNvPr>
          <p:cNvPicPr>
            <a:picLocks noChangeAspect="1"/>
          </p:cNvPicPr>
          <p:nvPr/>
        </p:nvPicPr>
        <p:blipFill>
          <a:blip r:embed="rId4"/>
          <a:stretch>
            <a:fillRect/>
          </a:stretch>
        </p:blipFill>
        <p:spPr>
          <a:xfrm>
            <a:off x="2700459" y="3713806"/>
            <a:ext cx="3876675" cy="638175"/>
          </a:xfrm>
          <a:prstGeom prst="rect">
            <a:avLst/>
          </a:prstGeom>
        </p:spPr>
      </p:pic>
      <p:pic>
        <p:nvPicPr>
          <p:cNvPr id="65" name="Picture 64">
            <a:extLst>
              <a:ext uri="{FF2B5EF4-FFF2-40B4-BE49-F238E27FC236}">
                <a16:creationId xmlns:a16="http://schemas.microsoft.com/office/drawing/2014/main" id="{7B72149E-BF2B-4D9C-A213-91B80DADF014}"/>
              </a:ext>
            </a:extLst>
          </p:cNvPr>
          <p:cNvPicPr>
            <a:picLocks noChangeAspect="1"/>
          </p:cNvPicPr>
          <p:nvPr/>
        </p:nvPicPr>
        <p:blipFill>
          <a:blip r:embed="rId5"/>
          <a:stretch>
            <a:fillRect/>
          </a:stretch>
        </p:blipFill>
        <p:spPr>
          <a:xfrm>
            <a:off x="2706040" y="4898190"/>
            <a:ext cx="2821458" cy="1028382"/>
          </a:xfrm>
          <a:prstGeom prst="rect">
            <a:avLst/>
          </a:prstGeom>
        </p:spPr>
      </p:pic>
      <p:sp>
        <p:nvSpPr>
          <p:cNvPr id="67" name="TextBox 66">
            <a:extLst>
              <a:ext uri="{FF2B5EF4-FFF2-40B4-BE49-F238E27FC236}">
                <a16:creationId xmlns:a16="http://schemas.microsoft.com/office/drawing/2014/main" id="{D2058FDA-CF45-4E80-BFF2-4EACC7CC003E}"/>
              </a:ext>
            </a:extLst>
          </p:cNvPr>
          <p:cNvSpPr txBox="1"/>
          <p:nvPr/>
        </p:nvSpPr>
        <p:spPr>
          <a:xfrm>
            <a:off x="6497670" y="1678220"/>
            <a:ext cx="5694330" cy="2246769"/>
          </a:xfrm>
          <a:prstGeom prst="rect">
            <a:avLst/>
          </a:prstGeom>
          <a:noFill/>
        </p:spPr>
        <p:txBody>
          <a:bodyPr wrap="square">
            <a:spAutoFit/>
          </a:bodyPr>
          <a:lstStyle/>
          <a:p>
            <a:r>
              <a:rPr lang="en-US" sz="2000" b="1" i="1" dirty="0">
                <a:solidFill>
                  <a:schemeClr val="accent1">
                    <a:lumMod val="50000"/>
                  </a:schemeClr>
                </a:solidFill>
              </a:rPr>
              <a:t>Dataset mean value for each channel: (0.4496688992557394, 0.45574301638171105, 0.46740698326736607)</a:t>
            </a:r>
          </a:p>
          <a:p>
            <a:endParaRPr lang="en-US" sz="2000" b="1" i="1" dirty="0">
              <a:solidFill>
                <a:schemeClr val="accent1">
                  <a:lumMod val="50000"/>
                </a:schemeClr>
              </a:solidFill>
            </a:endParaRPr>
          </a:p>
          <a:p>
            <a:r>
              <a:rPr lang="en-US" sz="2000" b="1" i="1" dirty="0">
                <a:solidFill>
                  <a:schemeClr val="accent1">
                    <a:lumMod val="50000"/>
                  </a:schemeClr>
                </a:solidFill>
              </a:rPr>
              <a:t>Dataset std. deviation for each channel:</a:t>
            </a:r>
          </a:p>
          <a:p>
            <a:r>
              <a:rPr lang="en-US" sz="2000" b="1" i="1" dirty="0">
                <a:solidFill>
                  <a:schemeClr val="accent1">
                    <a:lumMod val="50000"/>
                  </a:schemeClr>
                </a:solidFill>
              </a:rPr>
              <a:t>(0.30231249701424134, 0.2940775677688968, 0.2954279952860252)</a:t>
            </a:r>
          </a:p>
        </p:txBody>
      </p:sp>
      <p:sp>
        <p:nvSpPr>
          <p:cNvPr id="68" name="Rectangle 67">
            <a:extLst>
              <a:ext uri="{FF2B5EF4-FFF2-40B4-BE49-F238E27FC236}">
                <a16:creationId xmlns:a16="http://schemas.microsoft.com/office/drawing/2014/main" id="{1CA22012-88CE-4454-AABD-2FC44F747ADE}"/>
              </a:ext>
            </a:extLst>
          </p:cNvPr>
          <p:cNvSpPr/>
          <p:nvPr/>
        </p:nvSpPr>
        <p:spPr>
          <a:xfrm>
            <a:off x="2603728" y="1704401"/>
            <a:ext cx="2923767" cy="451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3069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38E2A8AB-3DC7-4CD0-9BBC-78FA7388E2C0}"/>
              </a:ext>
            </a:extLst>
          </p:cNvPr>
          <p:cNvGrpSpPr/>
          <p:nvPr/>
        </p:nvGrpSpPr>
        <p:grpSpPr>
          <a:xfrm>
            <a:off x="115293" y="1200702"/>
            <a:ext cx="7391931" cy="5209242"/>
            <a:chOff x="115293" y="1200702"/>
            <a:chExt cx="7391931" cy="5209242"/>
          </a:xfrm>
        </p:grpSpPr>
        <p:pic>
          <p:nvPicPr>
            <p:cNvPr id="40" name="Picture 39">
              <a:extLst>
                <a:ext uri="{FF2B5EF4-FFF2-40B4-BE49-F238E27FC236}">
                  <a16:creationId xmlns:a16="http://schemas.microsoft.com/office/drawing/2014/main" id="{ABBF1763-4322-486B-835E-F701B1F9130B}"/>
                </a:ext>
              </a:extLst>
            </p:cNvPr>
            <p:cNvPicPr>
              <a:picLocks noChangeAspect="1"/>
            </p:cNvPicPr>
            <p:nvPr/>
          </p:nvPicPr>
          <p:blipFill rotWithShape="1">
            <a:blip r:embed="rId2"/>
            <a:srcRect l="30254" b="-1196"/>
            <a:stretch/>
          </p:blipFill>
          <p:spPr>
            <a:xfrm>
              <a:off x="210312" y="1273777"/>
              <a:ext cx="6901101" cy="4880057"/>
            </a:xfrm>
            <a:prstGeom prst="rect">
              <a:avLst/>
            </a:prstGeom>
          </p:spPr>
        </p:pic>
        <p:sp>
          <p:nvSpPr>
            <p:cNvPr id="41" name="Rectangle 40">
              <a:extLst>
                <a:ext uri="{FF2B5EF4-FFF2-40B4-BE49-F238E27FC236}">
                  <a16:creationId xmlns:a16="http://schemas.microsoft.com/office/drawing/2014/main" id="{5E2D47D4-5639-44D9-8062-540A7C2B2492}"/>
                </a:ext>
              </a:extLst>
            </p:cNvPr>
            <p:cNvSpPr/>
            <p:nvPr/>
          </p:nvSpPr>
          <p:spPr>
            <a:xfrm>
              <a:off x="2194029" y="2155739"/>
              <a:ext cx="3901971" cy="392502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41">
              <a:extLst>
                <a:ext uri="{FF2B5EF4-FFF2-40B4-BE49-F238E27FC236}">
                  <a16:creationId xmlns:a16="http://schemas.microsoft.com/office/drawing/2014/main" id="{3A7924F5-6C20-4194-A1C8-59C03ECCA600}"/>
                </a:ext>
              </a:extLst>
            </p:cNvPr>
            <p:cNvSpPr/>
            <p:nvPr/>
          </p:nvSpPr>
          <p:spPr>
            <a:xfrm>
              <a:off x="115293" y="2301642"/>
              <a:ext cx="2152419" cy="410830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a:extLst>
                <a:ext uri="{FF2B5EF4-FFF2-40B4-BE49-F238E27FC236}">
                  <a16:creationId xmlns:a16="http://schemas.microsoft.com/office/drawing/2014/main" id="{2C7B9475-EA28-44E4-BC54-73DFF4CEFE74}"/>
                </a:ext>
              </a:extLst>
            </p:cNvPr>
            <p:cNvSpPr/>
            <p:nvPr/>
          </p:nvSpPr>
          <p:spPr>
            <a:xfrm>
              <a:off x="5527497" y="1200702"/>
              <a:ext cx="1979727" cy="95503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4" name="TextBox 43">
            <a:extLst>
              <a:ext uri="{FF2B5EF4-FFF2-40B4-BE49-F238E27FC236}">
                <a16:creationId xmlns:a16="http://schemas.microsoft.com/office/drawing/2014/main" id="{3CD62A9E-9596-45B0-AFA5-C0F5819964EA}"/>
              </a:ext>
            </a:extLst>
          </p:cNvPr>
          <p:cNvSpPr txBox="1"/>
          <p:nvPr/>
        </p:nvSpPr>
        <p:spPr>
          <a:xfrm>
            <a:off x="122363" y="8163"/>
            <a:ext cx="3937873"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Data Augmentation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46" name="Rectangle: Rounded Corners 45">
            <a:extLst>
              <a:ext uri="{FF2B5EF4-FFF2-40B4-BE49-F238E27FC236}">
                <a16:creationId xmlns:a16="http://schemas.microsoft.com/office/drawing/2014/main" id="{A6A38843-C8AE-48C7-B46C-834103DBE51E}"/>
              </a:ext>
            </a:extLst>
          </p:cNvPr>
          <p:cNvSpPr/>
          <p:nvPr/>
        </p:nvSpPr>
        <p:spPr>
          <a:xfrm>
            <a:off x="267712" y="2314393"/>
            <a:ext cx="1831299" cy="511103"/>
          </a:xfrm>
          <a:prstGeom prst="roundRect">
            <a:avLst/>
          </a:prstGeom>
          <a:no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8" name="TextBox 47">
            <a:extLst>
              <a:ext uri="{FF2B5EF4-FFF2-40B4-BE49-F238E27FC236}">
                <a16:creationId xmlns:a16="http://schemas.microsoft.com/office/drawing/2014/main" id="{0808372B-107D-4FF5-8042-8FB6BBB2B518}"/>
              </a:ext>
            </a:extLst>
          </p:cNvPr>
          <p:cNvSpPr txBox="1"/>
          <p:nvPr/>
        </p:nvSpPr>
        <p:spPr>
          <a:xfrm>
            <a:off x="513088" y="2382401"/>
            <a:ext cx="1428125" cy="338554"/>
          </a:xfrm>
          <a:prstGeom prst="rect">
            <a:avLst/>
          </a:prstGeom>
          <a:noFill/>
        </p:spPr>
        <p:txBody>
          <a:bodyPr wrap="square" rtlCol="0">
            <a:spAutoFit/>
          </a:bodyPr>
          <a:lstStyle/>
          <a:p>
            <a:pPr algn="ctr"/>
            <a:r>
              <a:rPr lang="en-US" sz="1600" i="1" dirty="0">
                <a:solidFill>
                  <a:schemeClr val="accent1">
                    <a:lumMod val="50000"/>
                  </a:schemeClr>
                </a:solidFill>
              </a:rPr>
              <a:t>Rotation</a:t>
            </a:r>
            <a:endParaRPr lang="en-IN" sz="1600" i="1" dirty="0">
              <a:solidFill>
                <a:schemeClr val="accent1">
                  <a:lumMod val="50000"/>
                </a:schemeClr>
              </a:solidFill>
            </a:endParaRPr>
          </a:p>
        </p:txBody>
      </p:sp>
      <p:sp>
        <p:nvSpPr>
          <p:cNvPr id="51" name="Rectangle: Rounded Corners 50">
            <a:extLst>
              <a:ext uri="{FF2B5EF4-FFF2-40B4-BE49-F238E27FC236}">
                <a16:creationId xmlns:a16="http://schemas.microsoft.com/office/drawing/2014/main" id="{CD5A3472-FA50-4E46-BC8F-2A8FC75D6D7E}"/>
              </a:ext>
            </a:extLst>
          </p:cNvPr>
          <p:cNvSpPr/>
          <p:nvPr/>
        </p:nvSpPr>
        <p:spPr>
          <a:xfrm>
            <a:off x="246111" y="3013193"/>
            <a:ext cx="1831299" cy="511103"/>
          </a:xfrm>
          <a:prstGeom prst="roundRect">
            <a:avLst/>
          </a:prstGeom>
          <a:no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3" name="TextBox 52">
            <a:extLst>
              <a:ext uri="{FF2B5EF4-FFF2-40B4-BE49-F238E27FC236}">
                <a16:creationId xmlns:a16="http://schemas.microsoft.com/office/drawing/2014/main" id="{D47F77F5-D9E4-4A27-A94B-652E167F0937}"/>
              </a:ext>
            </a:extLst>
          </p:cNvPr>
          <p:cNvSpPr txBox="1"/>
          <p:nvPr/>
        </p:nvSpPr>
        <p:spPr>
          <a:xfrm>
            <a:off x="383834" y="3091674"/>
            <a:ext cx="1540600" cy="338554"/>
          </a:xfrm>
          <a:prstGeom prst="rect">
            <a:avLst/>
          </a:prstGeom>
          <a:noFill/>
        </p:spPr>
        <p:txBody>
          <a:bodyPr wrap="square">
            <a:spAutoFit/>
          </a:bodyPr>
          <a:lstStyle/>
          <a:p>
            <a:pPr algn="ctr"/>
            <a:r>
              <a:rPr lang="en-US" sz="1600" i="1" dirty="0">
                <a:solidFill>
                  <a:schemeClr val="accent1">
                    <a:lumMod val="50000"/>
                  </a:schemeClr>
                </a:solidFill>
              </a:rPr>
              <a:t>Flip</a:t>
            </a:r>
            <a:endParaRPr lang="en-IN" sz="1600" i="1" dirty="0">
              <a:solidFill>
                <a:schemeClr val="accent1">
                  <a:lumMod val="50000"/>
                </a:schemeClr>
              </a:solidFill>
            </a:endParaRPr>
          </a:p>
        </p:txBody>
      </p:sp>
      <p:sp>
        <p:nvSpPr>
          <p:cNvPr id="54" name="TextBox 53">
            <a:extLst>
              <a:ext uri="{FF2B5EF4-FFF2-40B4-BE49-F238E27FC236}">
                <a16:creationId xmlns:a16="http://schemas.microsoft.com/office/drawing/2014/main" id="{6874ECBB-5746-4F72-9346-923755B4A409}"/>
              </a:ext>
            </a:extLst>
          </p:cNvPr>
          <p:cNvSpPr txBox="1"/>
          <p:nvPr/>
        </p:nvSpPr>
        <p:spPr>
          <a:xfrm>
            <a:off x="261499" y="3835380"/>
            <a:ext cx="1785270" cy="338554"/>
          </a:xfrm>
          <a:prstGeom prst="rect">
            <a:avLst/>
          </a:prstGeom>
          <a:noFill/>
        </p:spPr>
        <p:txBody>
          <a:bodyPr wrap="square">
            <a:spAutoFit/>
          </a:bodyPr>
          <a:lstStyle/>
          <a:p>
            <a:pPr algn="ctr"/>
            <a:r>
              <a:rPr lang="en-US" sz="1600" i="1" dirty="0" err="1">
                <a:solidFill>
                  <a:schemeClr val="accent1">
                    <a:lumMod val="50000"/>
                  </a:schemeClr>
                </a:solidFill>
              </a:rPr>
              <a:t>RandomBrightness</a:t>
            </a:r>
            <a:endParaRPr lang="en-IN" sz="1600" i="1" dirty="0">
              <a:solidFill>
                <a:schemeClr val="accent1">
                  <a:lumMod val="50000"/>
                </a:schemeClr>
              </a:solidFill>
            </a:endParaRPr>
          </a:p>
        </p:txBody>
      </p:sp>
      <p:sp>
        <p:nvSpPr>
          <p:cNvPr id="58" name="Rectangle: Rounded Corners 57">
            <a:extLst>
              <a:ext uri="{FF2B5EF4-FFF2-40B4-BE49-F238E27FC236}">
                <a16:creationId xmlns:a16="http://schemas.microsoft.com/office/drawing/2014/main" id="{0646383B-03A7-4B06-9E4D-224C73A4E234}"/>
              </a:ext>
            </a:extLst>
          </p:cNvPr>
          <p:cNvSpPr/>
          <p:nvPr/>
        </p:nvSpPr>
        <p:spPr>
          <a:xfrm>
            <a:off x="261499" y="3748820"/>
            <a:ext cx="1836457" cy="642469"/>
          </a:xfrm>
          <a:prstGeom prst="roundRect">
            <a:avLst/>
          </a:prstGeom>
          <a:no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7" name="TextBox 66">
            <a:extLst>
              <a:ext uri="{FF2B5EF4-FFF2-40B4-BE49-F238E27FC236}">
                <a16:creationId xmlns:a16="http://schemas.microsoft.com/office/drawing/2014/main" id="{D2058FDA-CF45-4E80-BFF2-4EACC7CC003E}"/>
              </a:ext>
            </a:extLst>
          </p:cNvPr>
          <p:cNvSpPr txBox="1"/>
          <p:nvPr/>
        </p:nvSpPr>
        <p:spPr>
          <a:xfrm>
            <a:off x="1698472" y="5733728"/>
            <a:ext cx="9637775" cy="461665"/>
          </a:xfrm>
          <a:prstGeom prst="rect">
            <a:avLst/>
          </a:prstGeom>
          <a:noFill/>
        </p:spPr>
        <p:txBody>
          <a:bodyPr wrap="square">
            <a:spAutoFit/>
          </a:bodyPr>
          <a:lstStyle/>
          <a:p>
            <a:r>
              <a:rPr lang="en-US" sz="2400" b="1" i="1" dirty="0">
                <a:solidFill>
                  <a:schemeClr val="accent1">
                    <a:lumMod val="50000"/>
                  </a:schemeClr>
                </a:solidFill>
              </a:rPr>
              <a:t>Different types of normalization with randomly chosen augmented image</a:t>
            </a:r>
          </a:p>
        </p:txBody>
      </p:sp>
      <p:sp>
        <p:nvSpPr>
          <p:cNvPr id="19" name="Rectangle 18">
            <a:extLst>
              <a:ext uri="{FF2B5EF4-FFF2-40B4-BE49-F238E27FC236}">
                <a16:creationId xmlns:a16="http://schemas.microsoft.com/office/drawing/2014/main" id="{6CC11AE1-4873-49CF-A3D6-C967640229CB}"/>
              </a:ext>
            </a:extLst>
          </p:cNvPr>
          <p:cNvSpPr/>
          <p:nvPr/>
        </p:nvSpPr>
        <p:spPr>
          <a:xfrm>
            <a:off x="2681974" y="1537907"/>
            <a:ext cx="2449712" cy="263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C354B08-67F4-478C-96DD-E7F8CBF45199}"/>
              </a:ext>
            </a:extLst>
          </p:cNvPr>
          <p:cNvSpPr txBox="1"/>
          <p:nvPr/>
        </p:nvSpPr>
        <p:spPr>
          <a:xfrm>
            <a:off x="5527497" y="1267056"/>
            <a:ext cx="6388013" cy="1631216"/>
          </a:xfrm>
          <a:prstGeom prst="rect">
            <a:avLst/>
          </a:prstGeom>
          <a:noFill/>
        </p:spPr>
        <p:txBody>
          <a:bodyPr wrap="square">
            <a:spAutoFit/>
          </a:bodyPr>
          <a:lstStyle/>
          <a:p>
            <a:r>
              <a:rPr lang="en-US" sz="2000" b="1" i="1" dirty="0">
                <a:solidFill>
                  <a:schemeClr val="accent1">
                    <a:lumMod val="50000"/>
                  </a:schemeClr>
                </a:solidFill>
              </a:rPr>
              <a:t>There are different ways to do image augmentation such as:</a:t>
            </a:r>
          </a:p>
          <a:p>
            <a:pPr marL="285750" indent="-285750">
              <a:buFont typeface="Arial" panose="020B0604020202020204" pitchFamily="34" charset="0"/>
              <a:buChar char="•"/>
            </a:pPr>
            <a:r>
              <a:rPr lang="en-US" sz="2000" b="1" i="1" dirty="0">
                <a:solidFill>
                  <a:schemeClr val="accent1">
                    <a:lumMod val="50000"/>
                  </a:schemeClr>
                </a:solidFill>
              </a:rPr>
              <a:t>Rotation</a:t>
            </a:r>
          </a:p>
          <a:p>
            <a:pPr marL="285750" indent="-285750">
              <a:buFont typeface="Arial" panose="020B0604020202020204" pitchFamily="34" charset="0"/>
              <a:buChar char="•"/>
            </a:pPr>
            <a:r>
              <a:rPr lang="en-US" sz="2000" b="1" i="1" dirty="0">
                <a:solidFill>
                  <a:schemeClr val="accent1">
                    <a:lumMod val="50000"/>
                  </a:schemeClr>
                </a:solidFill>
              </a:rPr>
              <a:t>Flip</a:t>
            </a:r>
          </a:p>
          <a:p>
            <a:pPr marL="285750" indent="-285750">
              <a:buFont typeface="Arial" panose="020B0604020202020204" pitchFamily="34" charset="0"/>
              <a:buChar char="•"/>
            </a:pPr>
            <a:r>
              <a:rPr lang="en-IN" sz="2000" b="1" i="1" dirty="0" err="1">
                <a:solidFill>
                  <a:schemeClr val="accent1">
                    <a:lumMod val="50000"/>
                  </a:schemeClr>
                </a:solidFill>
              </a:rPr>
              <a:t>RandomBrightness</a:t>
            </a:r>
            <a:endParaRPr lang="en-IN" sz="2000" b="1" i="1" dirty="0">
              <a:solidFill>
                <a:schemeClr val="accent1">
                  <a:lumMod val="50000"/>
                </a:schemeClr>
              </a:solidFill>
            </a:endParaRPr>
          </a:p>
        </p:txBody>
      </p:sp>
      <p:pic>
        <p:nvPicPr>
          <p:cNvPr id="24" name="Picture 23">
            <a:extLst>
              <a:ext uri="{FF2B5EF4-FFF2-40B4-BE49-F238E27FC236}">
                <a16:creationId xmlns:a16="http://schemas.microsoft.com/office/drawing/2014/main" id="{A5547A69-0CD5-4C85-A942-AD7C4B392630}"/>
              </a:ext>
            </a:extLst>
          </p:cNvPr>
          <p:cNvPicPr>
            <a:picLocks noChangeAspect="1"/>
          </p:cNvPicPr>
          <p:nvPr/>
        </p:nvPicPr>
        <p:blipFill rotWithShape="1">
          <a:blip r:embed="rId3"/>
          <a:srcRect l="7278" r="13626" b="7118"/>
          <a:stretch/>
        </p:blipFill>
        <p:spPr>
          <a:xfrm>
            <a:off x="6009060" y="3448391"/>
            <a:ext cx="2923155" cy="2202899"/>
          </a:xfrm>
          <a:prstGeom prst="rect">
            <a:avLst/>
          </a:prstGeom>
        </p:spPr>
      </p:pic>
      <p:pic>
        <p:nvPicPr>
          <p:cNvPr id="25" name="Picture 24">
            <a:extLst>
              <a:ext uri="{FF2B5EF4-FFF2-40B4-BE49-F238E27FC236}">
                <a16:creationId xmlns:a16="http://schemas.microsoft.com/office/drawing/2014/main" id="{E0AC1DDF-9C71-462C-957F-6113A6979E44}"/>
              </a:ext>
            </a:extLst>
          </p:cNvPr>
          <p:cNvPicPr>
            <a:picLocks noChangeAspect="1"/>
          </p:cNvPicPr>
          <p:nvPr/>
        </p:nvPicPr>
        <p:blipFill rotWithShape="1">
          <a:blip r:embed="rId4"/>
          <a:srcRect l="5203" t="2495" r="14232" b="6251"/>
          <a:stretch/>
        </p:blipFill>
        <p:spPr>
          <a:xfrm>
            <a:off x="3660862" y="3489950"/>
            <a:ext cx="2348198" cy="2190356"/>
          </a:xfrm>
          <a:prstGeom prst="rect">
            <a:avLst/>
          </a:prstGeom>
        </p:spPr>
      </p:pic>
    </p:spTree>
    <p:extLst>
      <p:ext uri="{BB962C8B-B14F-4D97-AF65-F5344CB8AC3E}">
        <p14:creationId xmlns:p14="http://schemas.microsoft.com/office/powerpoint/2010/main" val="2408271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A2BF4-C73C-1C49-AAAA-8F17A449D351}"/>
              </a:ext>
            </a:extLst>
          </p:cNvPr>
          <p:cNvSpPr>
            <a:spLocks noGrp="1"/>
          </p:cNvSpPr>
          <p:nvPr>
            <p:ph idx="1"/>
          </p:nvPr>
        </p:nvSpPr>
        <p:spPr>
          <a:xfrm>
            <a:off x="2658533" y="1185334"/>
            <a:ext cx="8906934" cy="4707466"/>
          </a:xfrm>
        </p:spPr>
        <p:txBody>
          <a:bodyPr>
            <a:normAutofit/>
          </a:bodyPr>
          <a:lstStyle/>
          <a:p>
            <a:pPr marL="0" indent="0">
              <a:buNone/>
            </a:pPr>
            <a:r>
              <a:rPr lang="en-US" sz="2400" b="1" dirty="0">
                <a:solidFill>
                  <a:schemeClr val="accent1">
                    <a:lumMod val="50000"/>
                  </a:schemeClr>
                </a:solidFill>
              </a:rPr>
              <a:t>Algorithms attempted:</a:t>
            </a:r>
          </a:p>
          <a:p>
            <a:pPr>
              <a:buFontTx/>
              <a:buChar char="-"/>
            </a:pPr>
            <a:r>
              <a:rPr lang="en-US" sz="2400" dirty="0">
                <a:solidFill>
                  <a:schemeClr val="accent1">
                    <a:lumMod val="50000"/>
                  </a:schemeClr>
                </a:solidFill>
              </a:rPr>
              <a:t>Convolution based network for classification – </a:t>
            </a:r>
            <a:r>
              <a:rPr lang="en-US" sz="2400" dirty="0" err="1">
                <a:solidFill>
                  <a:schemeClr val="accent1">
                    <a:lumMod val="50000"/>
                  </a:schemeClr>
                </a:solidFill>
              </a:rPr>
              <a:t>MobileNet</a:t>
            </a:r>
            <a:r>
              <a:rPr lang="en-US" sz="2400" dirty="0">
                <a:solidFill>
                  <a:schemeClr val="accent1">
                    <a:lumMod val="50000"/>
                  </a:schemeClr>
                </a:solidFill>
              </a:rPr>
              <a:t> V2</a:t>
            </a:r>
          </a:p>
          <a:p>
            <a:pPr>
              <a:buFontTx/>
              <a:buChar char="-"/>
            </a:pPr>
            <a:r>
              <a:rPr lang="en-US" sz="2400" dirty="0">
                <a:solidFill>
                  <a:schemeClr val="accent1">
                    <a:lumMod val="50000"/>
                  </a:schemeClr>
                </a:solidFill>
              </a:rPr>
              <a:t>Anchor Based Algorithms- SSD </a:t>
            </a:r>
          </a:p>
          <a:p>
            <a:pPr>
              <a:buFontTx/>
              <a:buChar char="-"/>
            </a:pPr>
            <a:r>
              <a:rPr lang="en-US" sz="2400" dirty="0">
                <a:solidFill>
                  <a:schemeClr val="accent1">
                    <a:lumMod val="50000"/>
                  </a:schemeClr>
                </a:solidFill>
              </a:rPr>
              <a:t>Anchor Less models for Classification and Regression – MobileNetV2, Efficient Net B5, Yolo V3</a:t>
            </a:r>
          </a:p>
          <a:p>
            <a:pPr marL="0" indent="0">
              <a:buNone/>
            </a:pPr>
            <a:endParaRPr lang="en-US" sz="2400" b="1" dirty="0">
              <a:solidFill>
                <a:schemeClr val="accent1">
                  <a:lumMod val="50000"/>
                </a:schemeClr>
              </a:solidFill>
            </a:endParaRPr>
          </a:p>
          <a:p>
            <a:pPr marL="0" indent="0">
              <a:buNone/>
            </a:pPr>
            <a:r>
              <a:rPr lang="en-US" sz="2400" b="1" dirty="0">
                <a:solidFill>
                  <a:schemeClr val="accent1">
                    <a:lumMod val="50000"/>
                  </a:schemeClr>
                </a:solidFill>
              </a:rPr>
              <a:t>Approaches</a:t>
            </a:r>
          </a:p>
          <a:p>
            <a:pPr>
              <a:buFontTx/>
              <a:buChar char="-"/>
            </a:pPr>
            <a:r>
              <a:rPr lang="en-US" sz="2400" dirty="0">
                <a:solidFill>
                  <a:schemeClr val="accent1">
                    <a:lumMod val="50000"/>
                  </a:schemeClr>
                </a:solidFill>
              </a:rPr>
              <a:t>Transfer learning on pre-trained models</a:t>
            </a:r>
          </a:p>
          <a:p>
            <a:pPr>
              <a:buFontTx/>
              <a:buChar char="-"/>
            </a:pPr>
            <a:r>
              <a:rPr lang="en-US" sz="2400" dirty="0">
                <a:solidFill>
                  <a:schemeClr val="accent1">
                    <a:lumMod val="50000"/>
                  </a:schemeClr>
                </a:solidFill>
              </a:rPr>
              <a:t>Tensor flow object detection API</a:t>
            </a:r>
          </a:p>
        </p:txBody>
      </p:sp>
      <p:sp>
        <p:nvSpPr>
          <p:cNvPr id="5" name="TextBox 4">
            <a:extLst>
              <a:ext uri="{FF2B5EF4-FFF2-40B4-BE49-F238E27FC236}">
                <a16:creationId xmlns:a16="http://schemas.microsoft.com/office/drawing/2014/main" id="{D1930577-4D97-5046-B58B-437D19A4A22B}"/>
              </a:ext>
            </a:extLst>
          </p:cNvPr>
          <p:cNvSpPr txBox="1"/>
          <p:nvPr/>
        </p:nvSpPr>
        <p:spPr>
          <a:xfrm>
            <a:off x="122363" y="8163"/>
            <a:ext cx="3352357" cy="646331"/>
          </a:xfrm>
          <a:prstGeom prst="rect">
            <a:avLst/>
          </a:prstGeom>
          <a:noFill/>
        </p:spPr>
        <p:txBody>
          <a:bodyPr wrap="squar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Algorithms</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DA063D8-2274-9A4E-9305-33B190EFC80D}"/>
              </a:ext>
            </a:extLst>
          </p:cNvPr>
          <p:cNvSpPr txBox="1"/>
          <p:nvPr/>
        </p:nvSpPr>
        <p:spPr>
          <a:xfrm>
            <a:off x="371637" y="1008029"/>
            <a:ext cx="1925502" cy="646331"/>
          </a:xfrm>
          <a:prstGeom prst="rect">
            <a:avLst/>
          </a:prstGeom>
          <a:noFill/>
        </p:spPr>
        <p:txBody>
          <a:bodyPr wrap="square">
            <a:spAutoFit/>
          </a:bodyPr>
          <a:lstStyle/>
          <a:p>
            <a:pPr algn="ctr"/>
            <a:r>
              <a:rPr lang="en-US" dirty="0">
                <a:solidFill>
                  <a:schemeClr val="bg2">
                    <a:lumMod val="75000"/>
                  </a:schemeClr>
                </a:solidFill>
              </a:rPr>
              <a:t>Image Preprocessing </a:t>
            </a:r>
            <a:endParaRPr lang="en-IN" dirty="0">
              <a:solidFill>
                <a:schemeClr val="bg2">
                  <a:lumMod val="75000"/>
                </a:schemeClr>
              </a:solidFill>
            </a:endParaRPr>
          </a:p>
        </p:txBody>
      </p:sp>
      <p:sp>
        <p:nvSpPr>
          <p:cNvPr id="7" name="Rectangle: Rounded Corners 21">
            <a:extLst>
              <a:ext uri="{FF2B5EF4-FFF2-40B4-BE49-F238E27FC236}">
                <a16:creationId xmlns:a16="http://schemas.microsoft.com/office/drawing/2014/main" id="{5259BBD9-BAE0-6042-B6D1-ECD023D1A812}"/>
              </a:ext>
            </a:extLst>
          </p:cNvPr>
          <p:cNvSpPr/>
          <p:nvPr/>
        </p:nvSpPr>
        <p:spPr>
          <a:xfrm>
            <a:off x="371637" y="217684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Arrow: Down 44">
            <a:extLst>
              <a:ext uri="{FF2B5EF4-FFF2-40B4-BE49-F238E27FC236}">
                <a16:creationId xmlns:a16="http://schemas.microsoft.com/office/drawing/2014/main" id="{53F8D739-7657-8840-993B-9A8AA3F1EAFA}"/>
              </a:ext>
            </a:extLst>
          </p:cNvPr>
          <p:cNvSpPr/>
          <p:nvPr/>
        </p:nvSpPr>
        <p:spPr>
          <a:xfrm>
            <a:off x="1205662" y="176649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296B0CD-E79B-9843-9622-355269284C6A}"/>
              </a:ext>
            </a:extLst>
          </p:cNvPr>
          <p:cNvSpPr txBox="1"/>
          <p:nvPr/>
        </p:nvSpPr>
        <p:spPr>
          <a:xfrm>
            <a:off x="531924" y="2284113"/>
            <a:ext cx="1604927" cy="369332"/>
          </a:xfrm>
          <a:prstGeom prst="rect">
            <a:avLst/>
          </a:prstGeom>
          <a:noFill/>
        </p:spPr>
        <p:txBody>
          <a:bodyPr wrap="none" rtlCol="0">
            <a:spAutoFit/>
          </a:bodyPr>
          <a:lstStyle/>
          <a:p>
            <a:r>
              <a:rPr lang="en-US" dirty="0"/>
              <a:t>Model Building</a:t>
            </a:r>
          </a:p>
        </p:txBody>
      </p:sp>
      <p:sp>
        <p:nvSpPr>
          <p:cNvPr id="9" name="Arrow: Down 44">
            <a:extLst>
              <a:ext uri="{FF2B5EF4-FFF2-40B4-BE49-F238E27FC236}">
                <a16:creationId xmlns:a16="http://schemas.microsoft.com/office/drawing/2014/main" id="{023EDD7C-A34B-8540-9597-F792F65F01EA}"/>
              </a:ext>
            </a:extLst>
          </p:cNvPr>
          <p:cNvSpPr/>
          <p:nvPr/>
        </p:nvSpPr>
        <p:spPr>
          <a:xfrm>
            <a:off x="1176860" y="2996173"/>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644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BBF1763-4322-486B-835E-F701B1F9130B}"/>
              </a:ext>
            </a:extLst>
          </p:cNvPr>
          <p:cNvPicPr>
            <a:picLocks noChangeAspect="1"/>
          </p:cNvPicPr>
          <p:nvPr/>
        </p:nvPicPr>
        <p:blipFill rotWithShape="1">
          <a:blip r:embed="rId2"/>
          <a:srcRect l="30254" b="-1196"/>
          <a:stretch/>
        </p:blipFill>
        <p:spPr>
          <a:xfrm>
            <a:off x="210312" y="1273777"/>
            <a:ext cx="6901101" cy="4880057"/>
          </a:xfrm>
          <a:prstGeom prst="rect">
            <a:avLst/>
          </a:prstGeom>
        </p:spPr>
      </p:pic>
      <p:sp>
        <p:nvSpPr>
          <p:cNvPr id="41" name="Rectangle 40">
            <a:extLst>
              <a:ext uri="{FF2B5EF4-FFF2-40B4-BE49-F238E27FC236}">
                <a16:creationId xmlns:a16="http://schemas.microsoft.com/office/drawing/2014/main" id="{5E2D47D4-5639-44D9-8062-540A7C2B2492}"/>
              </a:ext>
            </a:extLst>
          </p:cNvPr>
          <p:cNvSpPr/>
          <p:nvPr/>
        </p:nvSpPr>
        <p:spPr>
          <a:xfrm>
            <a:off x="2194029" y="3311371"/>
            <a:ext cx="3901971" cy="276938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41">
            <a:extLst>
              <a:ext uri="{FF2B5EF4-FFF2-40B4-BE49-F238E27FC236}">
                <a16:creationId xmlns:a16="http://schemas.microsoft.com/office/drawing/2014/main" id="{3A7924F5-6C20-4194-A1C8-59C03ECCA600}"/>
              </a:ext>
            </a:extLst>
          </p:cNvPr>
          <p:cNvSpPr/>
          <p:nvPr/>
        </p:nvSpPr>
        <p:spPr>
          <a:xfrm>
            <a:off x="115293" y="3429000"/>
            <a:ext cx="2152419" cy="298094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a:extLst>
              <a:ext uri="{FF2B5EF4-FFF2-40B4-BE49-F238E27FC236}">
                <a16:creationId xmlns:a16="http://schemas.microsoft.com/office/drawing/2014/main" id="{2C7B9475-EA28-44E4-BC54-73DFF4CEFE74}"/>
              </a:ext>
            </a:extLst>
          </p:cNvPr>
          <p:cNvSpPr/>
          <p:nvPr/>
        </p:nvSpPr>
        <p:spPr>
          <a:xfrm>
            <a:off x="5527497" y="1200702"/>
            <a:ext cx="1979727" cy="95503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Box 43">
            <a:extLst>
              <a:ext uri="{FF2B5EF4-FFF2-40B4-BE49-F238E27FC236}">
                <a16:creationId xmlns:a16="http://schemas.microsoft.com/office/drawing/2014/main" id="{3CD62A9E-9596-45B0-AFA5-C0F5819964EA}"/>
              </a:ext>
            </a:extLst>
          </p:cNvPr>
          <p:cNvSpPr txBox="1"/>
          <p:nvPr/>
        </p:nvSpPr>
        <p:spPr>
          <a:xfrm>
            <a:off x="122363" y="8163"/>
            <a:ext cx="3100529"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Model Building</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A05C7BA5-0A24-4AC8-A0CB-7ADD758D0045}"/>
              </a:ext>
            </a:extLst>
          </p:cNvPr>
          <p:cNvSpPr/>
          <p:nvPr/>
        </p:nvSpPr>
        <p:spPr>
          <a:xfrm>
            <a:off x="147779" y="1439762"/>
            <a:ext cx="2152419" cy="86821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F7BA6E9A-1F86-41A1-9BD4-B70D3219BE64}"/>
              </a:ext>
            </a:extLst>
          </p:cNvPr>
          <p:cNvSpPr/>
          <p:nvPr/>
        </p:nvSpPr>
        <p:spPr>
          <a:xfrm>
            <a:off x="2615388" y="1200701"/>
            <a:ext cx="2912109" cy="97105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B05D918C-9E71-4F26-ACBC-C35844E32511}"/>
              </a:ext>
            </a:extLst>
          </p:cNvPr>
          <p:cNvSpPr/>
          <p:nvPr/>
        </p:nvSpPr>
        <p:spPr>
          <a:xfrm>
            <a:off x="5474230" y="2169192"/>
            <a:ext cx="207478" cy="1174979"/>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DC354B08-67F4-478C-96DD-E7F8CBF45199}"/>
              </a:ext>
            </a:extLst>
          </p:cNvPr>
          <p:cNvSpPr txBox="1"/>
          <p:nvPr/>
        </p:nvSpPr>
        <p:spPr>
          <a:xfrm>
            <a:off x="200507" y="789470"/>
            <a:ext cx="11135740" cy="523220"/>
          </a:xfrm>
          <a:prstGeom prst="rect">
            <a:avLst/>
          </a:prstGeom>
          <a:noFill/>
        </p:spPr>
        <p:txBody>
          <a:bodyPr wrap="square">
            <a:spAutoFit/>
          </a:bodyPr>
          <a:lstStyle/>
          <a:p>
            <a:r>
              <a:rPr lang="en-US" sz="2800" b="1" i="1" dirty="0">
                <a:solidFill>
                  <a:schemeClr val="accent1">
                    <a:lumMod val="50000"/>
                  </a:schemeClr>
                </a:solidFill>
              </a:rPr>
              <a:t>In this section different transfer learning model will be evaluated </a:t>
            </a:r>
          </a:p>
        </p:txBody>
      </p:sp>
      <p:pic>
        <p:nvPicPr>
          <p:cNvPr id="3" name="Picture 2">
            <a:extLst>
              <a:ext uri="{FF2B5EF4-FFF2-40B4-BE49-F238E27FC236}">
                <a16:creationId xmlns:a16="http://schemas.microsoft.com/office/drawing/2014/main" id="{821A648C-EAA9-4906-A102-B0467E330C52}"/>
              </a:ext>
            </a:extLst>
          </p:cNvPr>
          <p:cNvPicPr>
            <a:picLocks noChangeAspect="1"/>
          </p:cNvPicPr>
          <p:nvPr/>
        </p:nvPicPr>
        <p:blipFill rotWithShape="1">
          <a:blip r:embed="rId3"/>
          <a:srcRect l="1" r="204" b="2437"/>
          <a:stretch/>
        </p:blipFill>
        <p:spPr>
          <a:xfrm>
            <a:off x="200507" y="3470163"/>
            <a:ext cx="5326990" cy="2853373"/>
          </a:xfrm>
          <a:prstGeom prst="rect">
            <a:avLst/>
          </a:prstGeom>
        </p:spPr>
      </p:pic>
      <p:sp>
        <p:nvSpPr>
          <p:cNvPr id="4" name="Rectangle 3">
            <a:extLst>
              <a:ext uri="{FF2B5EF4-FFF2-40B4-BE49-F238E27FC236}">
                <a16:creationId xmlns:a16="http://schemas.microsoft.com/office/drawing/2014/main" id="{F4C2BEDE-3F9D-4D2C-B690-CCC5EEA55EEF}"/>
              </a:ext>
            </a:extLst>
          </p:cNvPr>
          <p:cNvSpPr/>
          <p:nvPr/>
        </p:nvSpPr>
        <p:spPr>
          <a:xfrm>
            <a:off x="2476869" y="2738925"/>
            <a:ext cx="1455938" cy="164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7D8146AA-4494-4591-80E0-EF3E8ED9FFEA}"/>
              </a:ext>
            </a:extLst>
          </p:cNvPr>
          <p:cNvSpPr txBox="1"/>
          <p:nvPr/>
        </p:nvSpPr>
        <p:spPr>
          <a:xfrm>
            <a:off x="5062875" y="1839186"/>
            <a:ext cx="7011519" cy="1631216"/>
          </a:xfrm>
          <a:prstGeom prst="rect">
            <a:avLst/>
          </a:prstGeom>
          <a:noFill/>
        </p:spPr>
        <p:txBody>
          <a:bodyPr wrap="square">
            <a:spAutoFit/>
          </a:bodyPr>
          <a:lstStyle/>
          <a:p>
            <a:r>
              <a:rPr lang="en-US" sz="2000" b="1" i="1" dirty="0">
                <a:solidFill>
                  <a:schemeClr val="accent1">
                    <a:lumMod val="75000"/>
                  </a:schemeClr>
                </a:solidFill>
              </a:rPr>
              <a:t>Transfer learning model	: </a:t>
            </a:r>
            <a:r>
              <a:rPr lang="en-US" sz="2000" b="1" i="1" dirty="0" err="1">
                <a:solidFill>
                  <a:schemeClr val="accent1">
                    <a:lumMod val="50000"/>
                  </a:schemeClr>
                </a:solidFill>
              </a:rPr>
              <a:t>Efficientnet</a:t>
            </a:r>
            <a:r>
              <a:rPr lang="en-US" sz="2000" b="1" i="1" dirty="0">
                <a:solidFill>
                  <a:schemeClr val="accent1">
                    <a:lumMod val="50000"/>
                  </a:schemeClr>
                </a:solidFill>
              </a:rPr>
              <a:t> B5 </a:t>
            </a:r>
          </a:p>
          <a:p>
            <a:r>
              <a:rPr lang="en-US" sz="2000" b="1" i="1" dirty="0">
                <a:solidFill>
                  <a:schemeClr val="accent1">
                    <a:lumMod val="75000"/>
                  </a:schemeClr>
                </a:solidFill>
              </a:rPr>
              <a:t>Weights			: </a:t>
            </a:r>
            <a:r>
              <a:rPr lang="en-US" sz="2000" b="1" i="1" dirty="0">
                <a:solidFill>
                  <a:schemeClr val="accent1">
                    <a:lumMod val="50000"/>
                  </a:schemeClr>
                </a:solidFill>
              </a:rPr>
              <a:t>efficientnetb5_notop.h5</a:t>
            </a:r>
          </a:p>
          <a:p>
            <a:r>
              <a:rPr lang="en-US" sz="2000" b="1" i="1" dirty="0">
                <a:solidFill>
                  <a:schemeClr val="accent1">
                    <a:lumMod val="75000"/>
                  </a:schemeClr>
                </a:solidFill>
              </a:rPr>
              <a:t>Added new layer		: Dense layer(no. of classification) 				with </a:t>
            </a:r>
            <a:r>
              <a:rPr lang="en-US" sz="2000" b="1" i="1" dirty="0" err="1">
                <a:solidFill>
                  <a:schemeClr val="accent1">
                    <a:lumMod val="50000"/>
                  </a:schemeClr>
                </a:solidFill>
              </a:rPr>
              <a:t>softmax</a:t>
            </a:r>
            <a:r>
              <a:rPr lang="en-US" sz="2000" b="1" i="1" dirty="0">
                <a:solidFill>
                  <a:schemeClr val="accent1">
                    <a:lumMod val="75000"/>
                  </a:schemeClr>
                </a:solidFill>
              </a:rPr>
              <a:t> activation</a:t>
            </a:r>
          </a:p>
          <a:p>
            <a:r>
              <a:rPr lang="en-US" sz="2000" b="1" i="1" dirty="0">
                <a:solidFill>
                  <a:schemeClr val="accent1">
                    <a:lumMod val="75000"/>
                  </a:schemeClr>
                </a:solidFill>
              </a:rPr>
              <a:t>			Bounding box with </a:t>
            </a:r>
            <a:r>
              <a:rPr lang="en-US" sz="2000" b="1" i="1" dirty="0" err="1">
                <a:solidFill>
                  <a:schemeClr val="accent1">
                    <a:lumMod val="50000"/>
                  </a:schemeClr>
                </a:solidFill>
              </a:rPr>
              <a:t>relu</a:t>
            </a:r>
            <a:r>
              <a:rPr lang="en-US" sz="2000" b="1" i="1" dirty="0">
                <a:solidFill>
                  <a:schemeClr val="accent1">
                    <a:lumMod val="50000"/>
                  </a:schemeClr>
                </a:solidFill>
              </a:rPr>
              <a:t> </a:t>
            </a:r>
            <a:r>
              <a:rPr lang="en-US" sz="2000" b="1" i="1" dirty="0">
                <a:solidFill>
                  <a:schemeClr val="accent1">
                    <a:lumMod val="75000"/>
                  </a:schemeClr>
                </a:solidFill>
              </a:rPr>
              <a:t>activation</a:t>
            </a:r>
            <a:endParaRPr lang="en-IN" sz="2000" b="1" i="1" dirty="0">
              <a:solidFill>
                <a:schemeClr val="accent1">
                  <a:lumMod val="75000"/>
                </a:schemeClr>
              </a:solidFill>
            </a:endParaRPr>
          </a:p>
        </p:txBody>
      </p:sp>
      <p:sp>
        <p:nvSpPr>
          <p:cNvPr id="15" name="TextBox 14"/>
          <p:cNvSpPr txBox="1"/>
          <p:nvPr/>
        </p:nvSpPr>
        <p:spPr>
          <a:xfrm>
            <a:off x="5768376" y="4033586"/>
            <a:ext cx="6306017" cy="1815882"/>
          </a:xfrm>
          <a:prstGeom prst="rect">
            <a:avLst/>
          </a:prstGeom>
          <a:noFill/>
        </p:spPr>
        <p:txBody>
          <a:bodyPr wrap="square" rtlCol="0">
            <a:spAutoFit/>
          </a:bodyPr>
          <a:lstStyle/>
          <a:p>
            <a:pPr marL="342900" indent="-342900">
              <a:buFont typeface="Arial" panose="020B0604020202020204" pitchFamily="34" charset="0"/>
              <a:buChar char="•"/>
            </a:pPr>
            <a:r>
              <a:rPr lang="en-US" b="1" dirty="0"/>
              <a:t>Enabled the Training of the Batch Normalization layer</a:t>
            </a:r>
          </a:p>
          <a:p>
            <a:pPr marL="285750" indent="-285750">
              <a:buFont typeface="Arial" panose="020B0604020202020204" pitchFamily="34" charset="0"/>
              <a:buChar char="•"/>
            </a:pPr>
            <a:r>
              <a:rPr lang="en-US" b="1" dirty="0"/>
              <a:t>Without enabling, classification accuracy was low</a:t>
            </a:r>
          </a:p>
          <a:p>
            <a:pPr marL="285750" indent="-285750">
              <a:buFont typeface="Arial" panose="020B0604020202020204" pitchFamily="34" charset="0"/>
              <a:buChar char="•"/>
            </a:pPr>
            <a:r>
              <a:rPr lang="en-US" b="1" dirty="0"/>
              <a:t>Issue due to pre-trained weight </a:t>
            </a:r>
            <a:r>
              <a:rPr lang="en-US" b="1" dirty="0" err="1"/>
              <a:t>std</a:t>
            </a:r>
            <a:r>
              <a:rPr lang="en-US" b="1" dirty="0"/>
              <a:t>/mean was being used and not the batch weight which can be different, so enabled the training for this </a:t>
            </a:r>
          </a:p>
          <a:p>
            <a:endParaRPr lang="en-US" dirty="0"/>
          </a:p>
        </p:txBody>
      </p:sp>
    </p:spTree>
    <p:extLst>
      <p:ext uri="{BB962C8B-B14F-4D97-AF65-F5344CB8AC3E}">
        <p14:creationId xmlns:p14="http://schemas.microsoft.com/office/powerpoint/2010/main" val="146269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CFB061-8662-4D4C-BDC4-660BB300A7A5}"/>
              </a:ext>
            </a:extLst>
          </p:cNvPr>
          <p:cNvSpPr txBox="1"/>
          <p:nvPr/>
        </p:nvSpPr>
        <p:spPr>
          <a:xfrm>
            <a:off x="122363" y="8163"/>
            <a:ext cx="4051878"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Building loss criteria</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B691F80C-EBF8-454D-978A-3322B94D9300}"/>
              </a:ext>
            </a:extLst>
          </p:cNvPr>
          <p:cNvGrpSpPr/>
          <p:nvPr/>
        </p:nvGrpSpPr>
        <p:grpSpPr>
          <a:xfrm>
            <a:off x="122363" y="661860"/>
            <a:ext cx="7750449" cy="5251853"/>
            <a:chOff x="104775" y="911203"/>
            <a:chExt cx="7750449" cy="5251853"/>
          </a:xfrm>
        </p:grpSpPr>
        <p:pic>
          <p:nvPicPr>
            <p:cNvPr id="4" name="Picture 3">
              <a:extLst>
                <a:ext uri="{FF2B5EF4-FFF2-40B4-BE49-F238E27FC236}">
                  <a16:creationId xmlns:a16="http://schemas.microsoft.com/office/drawing/2014/main" id="{D3F28D1A-B365-4457-B78B-2473919561D1}"/>
                </a:ext>
              </a:extLst>
            </p:cNvPr>
            <p:cNvPicPr>
              <a:picLocks noChangeAspect="1"/>
            </p:cNvPicPr>
            <p:nvPr/>
          </p:nvPicPr>
          <p:blipFill rotWithShape="1">
            <a:blip r:embed="rId2"/>
            <a:srcRect l="28604" t="1" b="-3543"/>
            <a:stretch/>
          </p:blipFill>
          <p:spPr>
            <a:xfrm>
              <a:off x="219456" y="911203"/>
              <a:ext cx="7430302" cy="5251853"/>
            </a:xfrm>
            <a:prstGeom prst="rect">
              <a:avLst/>
            </a:prstGeom>
          </p:spPr>
        </p:pic>
        <p:sp>
          <p:nvSpPr>
            <p:cNvPr id="6" name="Rectangle 5">
              <a:extLst>
                <a:ext uri="{FF2B5EF4-FFF2-40B4-BE49-F238E27FC236}">
                  <a16:creationId xmlns:a16="http://schemas.microsoft.com/office/drawing/2014/main" id="{5E0911A4-8AA1-4000-8E26-578C8D953D2B}"/>
                </a:ext>
              </a:extLst>
            </p:cNvPr>
            <p:cNvSpPr/>
            <p:nvPr/>
          </p:nvSpPr>
          <p:spPr>
            <a:xfrm>
              <a:off x="219456" y="4251960"/>
              <a:ext cx="5428869" cy="183794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05F7152-BECB-4295-9D70-F82D0DDC27B5}"/>
                </a:ext>
              </a:extLst>
            </p:cNvPr>
            <p:cNvSpPr/>
            <p:nvPr/>
          </p:nvSpPr>
          <p:spPr>
            <a:xfrm>
              <a:off x="104775" y="911203"/>
              <a:ext cx="5762626" cy="2206901"/>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86F5F90-6FFE-432A-AF02-C2621E315CF3}"/>
                </a:ext>
              </a:extLst>
            </p:cNvPr>
            <p:cNvSpPr/>
            <p:nvPr/>
          </p:nvSpPr>
          <p:spPr>
            <a:xfrm rot="5400000">
              <a:off x="4233977" y="2325551"/>
              <a:ext cx="5035594" cy="2206901"/>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1" name="TextBox 10">
            <a:extLst>
              <a:ext uri="{FF2B5EF4-FFF2-40B4-BE49-F238E27FC236}">
                <a16:creationId xmlns:a16="http://schemas.microsoft.com/office/drawing/2014/main" id="{39E0C161-0999-48FE-9419-6E69A01B363F}"/>
              </a:ext>
            </a:extLst>
          </p:cNvPr>
          <p:cNvSpPr txBox="1"/>
          <p:nvPr/>
        </p:nvSpPr>
        <p:spPr>
          <a:xfrm>
            <a:off x="3253506" y="672696"/>
            <a:ext cx="7919319" cy="2308324"/>
          </a:xfrm>
          <a:prstGeom prst="rect">
            <a:avLst/>
          </a:prstGeom>
          <a:noFill/>
        </p:spPr>
        <p:txBody>
          <a:bodyPr wrap="square">
            <a:spAutoFit/>
          </a:bodyPr>
          <a:lstStyle/>
          <a:p>
            <a:pPr algn="ctr"/>
            <a:r>
              <a:rPr lang="en-US" sz="2400" b="1" i="1" dirty="0">
                <a:solidFill>
                  <a:schemeClr val="accent1">
                    <a:lumMod val="75000"/>
                  </a:schemeClr>
                </a:solidFill>
              </a:rPr>
              <a:t>Loss Function</a:t>
            </a:r>
          </a:p>
          <a:p>
            <a:r>
              <a:rPr lang="en-US" sz="2000" b="1" i="1" dirty="0">
                <a:solidFill>
                  <a:schemeClr val="accent1">
                    <a:lumMod val="75000"/>
                  </a:schemeClr>
                </a:solidFill>
              </a:rPr>
              <a:t>Classification loss	: </a:t>
            </a:r>
            <a:r>
              <a:rPr lang="en-US" sz="2000" b="1" i="1" dirty="0" err="1">
                <a:solidFill>
                  <a:schemeClr val="accent1">
                    <a:lumMod val="50000"/>
                  </a:schemeClr>
                </a:solidFill>
              </a:rPr>
              <a:t>Categorial_crossentropy</a:t>
            </a:r>
            <a:endParaRPr lang="en-US" sz="2000" b="1" i="1" dirty="0">
              <a:solidFill>
                <a:schemeClr val="accent1">
                  <a:lumMod val="50000"/>
                </a:schemeClr>
              </a:solidFill>
            </a:endParaRPr>
          </a:p>
          <a:p>
            <a:r>
              <a:rPr lang="en-US" sz="2000" b="1" i="1" dirty="0">
                <a:solidFill>
                  <a:schemeClr val="accent1">
                    <a:lumMod val="75000"/>
                  </a:schemeClr>
                </a:solidFill>
              </a:rPr>
              <a:t>Bounding box		: </a:t>
            </a:r>
            <a:r>
              <a:rPr lang="en-US" sz="2000" b="1" i="1" dirty="0">
                <a:solidFill>
                  <a:schemeClr val="accent1">
                    <a:lumMod val="50000"/>
                  </a:schemeClr>
                </a:solidFill>
              </a:rPr>
              <a:t>Mean Square Error</a:t>
            </a:r>
          </a:p>
          <a:p>
            <a:r>
              <a:rPr lang="en-US" sz="2000" b="1" i="1" dirty="0">
                <a:solidFill>
                  <a:schemeClr val="accent1">
                    <a:lumMod val="75000"/>
                  </a:schemeClr>
                </a:solidFill>
              </a:rPr>
              <a:t>Scaling of loss function	: </a:t>
            </a:r>
            <a:r>
              <a:rPr lang="en-US" sz="2000" b="1" i="1" dirty="0">
                <a:solidFill>
                  <a:schemeClr val="accent1">
                    <a:lumMod val="50000"/>
                  </a:schemeClr>
                </a:solidFill>
              </a:rPr>
              <a:t>Finding car classification is more important 			than bounding box as there no other image is 			visible in the data set. Categorical loss : 				MSE significance 100:1</a:t>
            </a:r>
          </a:p>
        </p:txBody>
      </p:sp>
      <p:pic>
        <p:nvPicPr>
          <p:cNvPr id="14" name="Picture 13">
            <a:extLst>
              <a:ext uri="{FF2B5EF4-FFF2-40B4-BE49-F238E27FC236}">
                <a16:creationId xmlns:a16="http://schemas.microsoft.com/office/drawing/2014/main" id="{E1B0C011-83C4-4A74-A57C-C53629A336CD}"/>
              </a:ext>
            </a:extLst>
          </p:cNvPr>
          <p:cNvPicPr>
            <a:picLocks noChangeAspect="1"/>
          </p:cNvPicPr>
          <p:nvPr/>
        </p:nvPicPr>
        <p:blipFill>
          <a:blip r:embed="rId3"/>
          <a:stretch>
            <a:fillRect/>
          </a:stretch>
        </p:blipFill>
        <p:spPr>
          <a:xfrm>
            <a:off x="259794" y="3659084"/>
            <a:ext cx="3894030" cy="1837945"/>
          </a:xfrm>
          <a:prstGeom prst="rect">
            <a:avLst/>
          </a:prstGeom>
        </p:spPr>
      </p:pic>
      <p:sp>
        <p:nvSpPr>
          <p:cNvPr id="16" name="TextBox 15">
            <a:extLst>
              <a:ext uri="{FF2B5EF4-FFF2-40B4-BE49-F238E27FC236}">
                <a16:creationId xmlns:a16="http://schemas.microsoft.com/office/drawing/2014/main" id="{3385F0FD-34CA-4700-9E95-E941849340CB}"/>
              </a:ext>
            </a:extLst>
          </p:cNvPr>
          <p:cNvSpPr txBox="1"/>
          <p:nvPr/>
        </p:nvSpPr>
        <p:spPr>
          <a:xfrm>
            <a:off x="4746380" y="3816856"/>
            <a:ext cx="7312270" cy="1015663"/>
          </a:xfrm>
          <a:prstGeom prst="rect">
            <a:avLst/>
          </a:prstGeom>
          <a:noFill/>
        </p:spPr>
        <p:txBody>
          <a:bodyPr wrap="square" rtlCol="0">
            <a:spAutoFit/>
          </a:bodyPr>
          <a:lstStyle/>
          <a:p>
            <a:r>
              <a:rPr lang="en-US" sz="2000" b="1" i="1" dirty="0">
                <a:solidFill>
                  <a:schemeClr val="accent1">
                    <a:lumMod val="75000"/>
                  </a:schemeClr>
                </a:solidFill>
              </a:rPr>
              <a:t>Focal loss has not be considered as we have seen the classes are balance in train and test data set and there is no multilabel classification in single image</a:t>
            </a:r>
            <a:endParaRPr lang="en-IN" sz="2000" b="1" i="1" dirty="0">
              <a:solidFill>
                <a:schemeClr val="accent1">
                  <a:lumMod val="75000"/>
                </a:schemeClr>
              </a:solidFill>
            </a:endParaRPr>
          </a:p>
        </p:txBody>
      </p:sp>
    </p:spTree>
    <p:extLst>
      <p:ext uri="{BB962C8B-B14F-4D97-AF65-F5344CB8AC3E}">
        <p14:creationId xmlns:p14="http://schemas.microsoft.com/office/powerpoint/2010/main" val="3718736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F28D1A-B365-4457-B78B-2473919561D1}"/>
              </a:ext>
            </a:extLst>
          </p:cNvPr>
          <p:cNvPicPr>
            <a:picLocks noChangeAspect="1"/>
          </p:cNvPicPr>
          <p:nvPr/>
        </p:nvPicPr>
        <p:blipFill rotWithShape="1">
          <a:blip r:embed="rId2"/>
          <a:srcRect l="30043" t="62632" b="-2746"/>
          <a:stretch/>
        </p:blipFill>
        <p:spPr>
          <a:xfrm>
            <a:off x="366018" y="1609344"/>
            <a:ext cx="7166678" cy="2034625"/>
          </a:xfrm>
          <a:prstGeom prst="rect">
            <a:avLst/>
          </a:prstGeom>
        </p:spPr>
      </p:pic>
      <p:sp>
        <p:nvSpPr>
          <p:cNvPr id="5" name="TextBox 4">
            <a:extLst>
              <a:ext uri="{FF2B5EF4-FFF2-40B4-BE49-F238E27FC236}">
                <a16:creationId xmlns:a16="http://schemas.microsoft.com/office/drawing/2014/main" id="{97CFB061-8662-4D4C-BDC4-660BB300A7A5}"/>
              </a:ext>
            </a:extLst>
          </p:cNvPr>
          <p:cNvSpPr txBox="1"/>
          <p:nvPr/>
        </p:nvSpPr>
        <p:spPr>
          <a:xfrm>
            <a:off x="122363" y="8163"/>
            <a:ext cx="8963159"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Hyper Parameter Tuning: </a:t>
            </a:r>
            <a:r>
              <a:rPr lang="en-US" sz="3600" b="1" i="1" dirty="0">
                <a:solidFill>
                  <a:schemeClr val="accent1">
                    <a:lumMod val="50000"/>
                  </a:schemeClr>
                </a:solidFill>
                <a:latin typeface="Calibri" panose="020F0502020204030204" pitchFamily="34" charset="0"/>
                <a:cs typeface="Calibri" panose="020F0502020204030204" pitchFamily="34" charset="0"/>
              </a:rPr>
              <a:t>Learning Rate finder</a:t>
            </a:r>
            <a:endParaRPr lang="en-IN" sz="3600" b="1" i="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FFB47FD7-6EFC-48B1-AF30-369C6D24F46A}"/>
              </a:ext>
            </a:extLst>
          </p:cNvPr>
          <p:cNvSpPr/>
          <p:nvPr/>
        </p:nvSpPr>
        <p:spPr>
          <a:xfrm>
            <a:off x="122363" y="2807208"/>
            <a:ext cx="5810250" cy="836761"/>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C7CC3CE3-E54F-47B3-BEA6-6A6A6343401B}"/>
              </a:ext>
            </a:extLst>
          </p:cNvPr>
          <p:cNvSpPr/>
          <p:nvPr/>
        </p:nvSpPr>
        <p:spPr>
          <a:xfrm>
            <a:off x="2747431" y="1501327"/>
            <a:ext cx="2117532" cy="342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9DE279-4170-49D6-9E2F-151D391BF6BD}"/>
              </a:ext>
            </a:extLst>
          </p:cNvPr>
          <p:cNvSpPr txBox="1"/>
          <p:nvPr/>
        </p:nvSpPr>
        <p:spPr>
          <a:xfrm>
            <a:off x="230818" y="698041"/>
            <a:ext cx="7497557" cy="584775"/>
          </a:xfrm>
          <a:prstGeom prst="rect">
            <a:avLst/>
          </a:prstGeom>
          <a:noFill/>
        </p:spPr>
        <p:txBody>
          <a:bodyPr wrap="square" rtlCol="0">
            <a:spAutoFit/>
          </a:bodyPr>
          <a:lstStyle/>
          <a:p>
            <a:r>
              <a:rPr lang="en-US" sz="1600" i="1" dirty="0"/>
              <a:t>Inspired from </a:t>
            </a:r>
            <a:r>
              <a:rPr lang="en-IN" sz="1600" b="0" i="1" u="none" strike="noStrike" dirty="0">
                <a:effectLst/>
                <a:latin typeface="Lucida Grande"/>
                <a:hlinkClick r:id="rId3"/>
              </a:rPr>
              <a:t>Leslie N. Smith</a:t>
            </a:r>
            <a:r>
              <a:rPr lang="en-IN" sz="1600" b="0" i="1" u="none" strike="noStrike" dirty="0">
                <a:effectLst/>
                <a:latin typeface="Lucida Grande"/>
              </a:rPr>
              <a:t> paper </a:t>
            </a:r>
            <a:r>
              <a:rPr lang="en-IN" sz="1600" i="1" dirty="0">
                <a:latin typeface="Lucida Grande"/>
              </a:rPr>
              <a:t>Ref: </a:t>
            </a:r>
            <a:r>
              <a:rPr lang="en-IN" sz="1600" i="1" dirty="0">
                <a:latin typeface="Lucida Grande"/>
                <a:hlinkClick r:id="rId4"/>
              </a:rPr>
              <a:t>https://arxiv.org/abs/1506.01186</a:t>
            </a:r>
            <a:r>
              <a:rPr lang="en-IN" sz="1600" i="1" dirty="0">
                <a:latin typeface="Lucida Grande"/>
              </a:rPr>
              <a:t> [2]</a:t>
            </a:r>
            <a:endParaRPr lang="en-IN" sz="1600" i="1" dirty="0"/>
          </a:p>
        </p:txBody>
      </p:sp>
      <p:sp>
        <p:nvSpPr>
          <p:cNvPr id="11" name="TextBox 10">
            <a:extLst>
              <a:ext uri="{FF2B5EF4-FFF2-40B4-BE49-F238E27FC236}">
                <a16:creationId xmlns:a16="http://schemas.microsoft.com/office/drawing/2014/main" id="{64AF27F9-8B9F-48CC-9A91-CC5A2974F1FE}"/>
              </a:ext>
            </a:extLst>
          </p:cNvPr>
          <p:cNvSpPr txBox="1"/>
          <p:nvPr/>
        </p:nvSpPr>
        <p:spPr>
          <a:xfrm>
            <a:off x="230818" y="2974471"/>
            <a:ext cx="6615974" cy="2954655"/>
          </a:xfrm>
          <a:prstGeom prst="rect">
            <a:avLst/>
          </a:prstGeom>
          <a:noFill/>
        </p:spPr>
        <p:txBody>
          <a:bodyPr wrap="square">
            <a:spAutoFit/>
          </a:bodyPr>
          <a:lstStyle/>
          <a:p>
            <a:r>
              <a:rPr lang="en-US" sz="2000" b="1" i="1" dirty="0">
                <a:solidFill>
                  <a:srgbClr val="002060"/>
                </a:solidFill>
              </a:rPr>
              <a:t>Why Cyclic Learning ?</a:t>
            </a:r>
          </a:p>
          <a:p>
            <a:r>
              <a:rPr lang="en-US" i="1" dirty="0">
                <a:solidFill>
                  <a:schemeClr val="accent1">
                    <a:lumMod val="75000"/>
                  </a:schemeClr>
                </a:solidFill>
              </a:rPr>
              <a:t>The learning rate is a hyperparameter that controls </a:t>
            </a:r>
          </a:p>
          <a:p>
            <a:pPr marL="342900" indent="-342900">
              <a:buFont typeface="Arial" panose="020B0604020202020204" pitchFamily="34" charset="0"/>
              <a:buChar char="•"/>
            </a:pPr>
            <a:r>
              <a:rPr lang="en-US" i="1" dirty="0">
                <a:solidFill>
                  <a:schemeClr val="accent1">
                    <a:lumMod val="75000"/>
                  </a:schemeClr>
                </a:solidFill>
              </a:rPr>
              <a:t>Weights of the network with respect to the loss gradient. </a:t>
            </a:r>
          </a:p>
          <a:p>
            <a:pPr marL="342900" indent="-342900">
              <a:buFont typeface="Arial" panose="020B0604020202020204" pitchFamily="34" charset="0"/>
              <a:buChar char="•"/>
            </a:pPr>
            <a:r>
              <a:rPr lang="en-US" i="1" dirty="0">
                <a:solidFill>
                  <a:schemeClr val="accent1">
                    <a:lumMod val="75000"/>
                  </a:schemeClr>
                </a:solidFill>
              </a:rPr>
              <a:t>Measures how much a model can “learn” from a new mini-batch of training data.</a:t>
            </a:r>
          </a:p>
          <a:p>
            <a:pPr marL="342900" indent="-342900">
              <a:buFont typeface="Arial" panose="020B0604020202020204" pitchFamily="34" charset="0"/>
              <a:buChar char="•"/>
            </a:pPr>
            <a:r>
              <a:rPr lang="en-US" i="1" dirty="0">
                <a:solidFill>
                  <a:schemeClr val="accent1">
                    <a:lumMod val="75000"/>
                  </a:schemeClr>
                </a:solidFill>
              </a:rPr>
              <a:t>The higher the learning rate, the bigger the steps we take along the trajectory to the minimum of the loss function, where the best model parameters are.</a:t>
            </a:r>
          </a:p>
          <a:p>
            <a:r>
              <a:rPr lang="en-US" sz="2000" b="1" i="1" dirty="0">
                <a:solidFill>
                  <a:schemeClr val="accent1">
                    <a:lumMod val="75000"/>
                  </a:schemeClr>
                </a:solidFill>
              </a:rPr>
              <a:t>The recommended minimum learning rate is the value where the loss decreases the fastest (minimum negative gradient),</a:t>
            </a:r>
            <a:endParaRPr lang="en-IN" sz="2000" b="1" i="1" dirty="0">
              <a:solidFill>
                <a:srgbClr val="002060"/>
              </a:solidFill>
            </a:endParaRPr>
          </a:p>
        </p:txBody>
      </p:sp>
      <p:sp>
        <p:nvSpPr>
          <p:cNvPr id="15" name="TextBox 14">
            <a:extLst>
              <a:ext uri="{FF2B5EF4-FFF2-40B4-BE49-F238E27FC236}">
                <a16:creationId xmlns:a16="http://schemas.microsoft.com/office/drawing/2014/main" id="{1239E5A7-7C29-40B1-B769-FAFE570B428F}"/>
              </a:ext>
            </a:extLst>
          </p:cNvPr>
          <p:cNvSpPr txBox="1"/>
          <p:nvPr/>
        </p:nvSpPr>
        <p:spPr>
          <a:xfrm>
            <a:off x="1113724" y="5929126"/>
            <a:ext cx="9637775" cy="461665"/>
          </a:xfrm>
          <a:prstGeom prst="rect">
            <a:avLst/>
          </a:prstGeom>
          <a:noFill/>
        </p:spPr>
        <p:txBody>
          <a:bodyPr wrap="square">
            <a:spAutoFit/>
          </a:bodyPr>
          <a:lstStyle/>
          <a:p>
            <a:r>
              <a:rPr lang="en-US" sz="2400" b="1" i="1" dirty="0">
                <a:solidFill>
                  <a:schemeClr val="accent1">
                    <a:lumMod val="50000"/>
                  </a:schemeClr>
                </a:solidFill>
              </a:rPr>
              <a:t>LR finder shows the optimum value of learning rate ~0.006</a:t>
            </a:r>
          </a:p>
        </p:txBody>
      </p:sp>
      <p:sp>
        <p:nvSpPr>
          <p:cNvPr id="2" name="TextBox 1">
            <a:extLst>
              <a:ext uri="{FF2B5EF4-FFF2-40B4-BE49-F238E27FC236}">
                <a16:creationId xmlns:a16="http://schemas.microsoft.com/office/drawing/2014/main" id="{3A06028C-22E9-4809-A400-5564FD549FE9}"/>
              </a:ext>
            </a:extLst>
          </p:cNvPr>
          <p:cNvSpPr txBox="1"/>
          <p:nvPr/>
        </p:nvSpPr>
        <p:spPr>
          <a:xfrm>
            <a:off x="2827330" y="1501327"/>
            <a:ext cx="1831976" cy="338554"/>
          </a:xfrm>
          <a:prstGeom prst="rect">
            <a:avLst/>
          </a:prstGeom>
          <a:noFill/>
        </p:spPr>
        <p:txBody>
          <a:bodyPr wrap="none" rtlCol="0">
            <a:spAutoFit/>
          </a:bodyPr>
          <a:lstStyle/>
          <a:p>
            <a:r>
              <a:rPr lang="en-US" sz="1600" i="1" dirty="0"/>
              <a:t>Learning rate finder</a:t>
            </a:r>
            <a:endParaRPr lang="en-IN" sz="1600" i="1" dirty="0"/>
          </a:p>
        </p:txBody>
      </p:sp>
      <p:pic>
        <p:nvPicPr>
          <p:cNvPr id="8" name="Picture 7">
            <a:extLst>
              <a:ext uri="{FF2B5EF4-FFF2-40B4-BE49-F238E27FC236}">
                <a16:creationId xmlns:a16="http://schemas.microsoft.com/office/drawing/2014/main" id="{BCCAC931-D447-4419-B2F1-3F3D8B727954}"/>
              </a:ext>
            </a:extLst>
          </p:cNvPr>
          <p:cNvPicPr>
            <a:picLocks noChangeAspect="1"/>
          </p:cNvPicPr>
          <p:nvPr/>
        </p:nvPicPr>
        <p:blipFill>
          <a:blip r:embed="rId5"/>
          <a:stretch>
            <a:fillRect/>
          </a:stretch>
        </p:blipFill>
        <p:spPr>
          <a:xfrm>
            <a:off x="7090447" y="1080142"/>
            <a:ext cx="3072946" cy="2034626"/>
          </a:xfrm>
          <a:prstGeom prst="rect">
            <a:avLst/>
          </a:prstGeom>
        </p:spPr>
      </p:pic>
      <p:pic>
        <p:nvPicPr>
          <p:cNvPr id="10" name="Picture 9">
            <a:extLst>
              <a:ext uri="{FF2B5EF4-FFF2-40B4-BE49-F238E27FC236}">
                <a16:creationId xmlns:a16="http://schemas.microsoft.com/office/drawing/2014/main" id="{FE9748F0-BA4E-485A-8E2A-206778882264}"/>
              </a:ext>
            </a:extLst>
          </p:cNvPr>
          <p:cNvPicPr>
            <a:picLocks noChangeAspect="1"/>
          </p:cNvPicPr>
          <p:nvPr/>
        </p:nvPicPr>
        <p:blipFill>
          <a:blip r:embed="rId6"/>
          <a:stretch>
            <a:fillRect/>
          </a:stretch>
        </p:blipFill>
        <p:spPr>
          <a:xfrm>
            <a:off x="7009266" y="3321752"/>
            <a:ext cx="4979190" cy="2509945"/>
          </a:xfrm>
          <a:prstGeom prst="rect">
            <a:avLst/>
          </a:prstGeom>
        </p:spPr>
      </p:pic>
      <p:cxnSp>
        <p:nvCxnSpPr>
          <p:cNvPr id="16" name="Straight Connector 15">
            <a:extLst>
              <a:ext uri="{FF2B5EF4-FFF2-40B4-BE49-F238E27FC236}">
                <a16:creationId xmlns:a16="http://schemas.microsoft.com/office/drawing/2014/main" id="{519DCDD4-894B-445E-8A1B-DD75C004BF22}"/>
              </a:ext>
            </a:extLst>
          </p:cNvPr>
          <p:cNvCxnSpPr/>
          <p:nvPr/>
        </p:nvCxnSpPr>
        <p:spPr>
          <a:xfrm>
            <a:off x="10163393" y="4545367"/>
            <a:ext cx="0" cy="1383759"/>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05C83F-0CE2-4015-8340-74CEB6541AD2}"/>
              </a:ext>
            </a:extLst>
          </p:cNvPr>
          <p:cNvSpPr txBox="1"/>
          <p:nvPr/>
        </p:nvSpPr>
        <p:spPr>
          <a:xfrm>
            <a:off x="10123622" y="5647031"/>
            <a:ext cx="508473" cy="261610"/>
          </a:xfrm>
          <a:prstGeom prst="rect">
            <a:avLst/>
          </a:prstGeom>
          <a:noFill/>
        </p:spPr>
        <p:txBody>
          <a:bodyPr wrap="none" rtlCol="0">
            <a:spAutoFit/>
          </a:bodyPr>
          <a:lstStyle/>
          <a:p>
            <a:r>
              <a:rPr lang="en-US" sz="1100" dirty="0">
                <a:solidFill>
                  <a:srgbClr val="FF0000"/>
                </a:solidFill>
              </a:rPr>
              <a:t>0.006</a:t>
            </a:r>
            <a:endParaRPr lang="en-IN" sz="1100" dirty="0">
              <a:solidFill>
                <a:srgbClr val="FF0000"/>
              </a:solidFill>
            </a:endParaRPr>
          </a:p>
        </p:txBody>
      </p:sp>
    </p:spTree>
    <p:extLst>
      <p:ext uri="{BB962C8B-B14F-4D97-AF65-F5344CB8AC3E}">
        <p14:creationId xmlns:p14="http://schemas.microsoft.com/office/powerpoint/2010/main" val="2684752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F28D1A-B365-4457-B78B-2473919561D1}"/>
              </a:ext>
            </a:extLst>
          </p:cNvPr>
          <p:cNvPicPr>
            <a:picLocks noChangeAspect="1"/>
          </p:cNvPicPr>
          <p:nvPr/>
        </p:nvPicPr>
        <p:blipFill rotWithShape="1">
          <a:blip r:embed="rId2"/>
          <a:srcRect l="30043" t="62632" b="-2746"/>
          <a:stretch/>
        </p:blipFill>
        <p:spPr>
          <a:xfrm>
            <a:off x="230819" y="1672777"/>
            <a:ext cx="7166678" cy="2034625"/>
          </a:xfrm>
          <a:prstGeom prst="rect">
            <a:avLst/>
          </a:prstGeom>
        </p:spPr>
      </p:pic>
      <p:sp>
        <p:nvSpPr>
          <p:cNvPr id="5" name="TextBox 4">
            <a:extLst>
              <a:ext uri="{FF2B5EF4-FFF2-40B4-BE49-F238E27FC236}">
                <a16:creationId xmlns:a16="http://schemas.microsoft.com/office/drawing/2014/main" id="{97CFB061-8662-4D4C-BDC4-660BB300A7A5}"/>
              </a:ext>
            </a:extLst>
          </p:cNvPr>
          <p:cNvSpPr txBox="1"/>
          <p:nvPr/>
        </p:nvSpPr>
        <p:spPr>
          <a:xfrm>
            <a:off x="122363" y="8163"/>
            <a:ext cx="7902804"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Hyper Parameter Tuning: </a:t>
            </a:r>
            <a:r>
              <a:rPr lang="en-US" sz="3600" b="1" i="1" dirty="0">
                <a:solidFill>
                  <a:schemeClr val="accent1">
                    <a:lumMod val="50000"/>
                  </a:schemeClr>
                </a:solidFill>
                <a:latin typeface="Calibri" panose="020F0502020204030204" pitchFamily="34" charset="0"/>
                <a:cs typeface="Calibri" panose="020F0502020204030204" pitchFamily="34" charset="0"/>
              </a:rPr>
              <a:t>Cyclic Learning</a:t>
            </a:r>
            <a:endParaRPr lang="en-IN" sz="3600" b="1" i="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FFB47FD7-6EFC-48B1-AF30-369C6D24F46A}"/>
              </a:ext>
            </a:extLst>
          </p:cNvPr>
          <p:cNvSpPr/>
          <p:nvPr/>
        </p:nvSpPr>
        <p:spPr>
          <a:xfrm>
            <a:off x="122363" y="2807208"/>
            <a:ext cx="5810250" cy="836761"/>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C7CC3CE3-E54F-47B3-BEA6-6A6A6343401B}"/>
              </a:ext>
            </a:extLst>
          </p:cNvPr>
          <p:cNvSpPr/>
          <p:nvPr/>
        </p:nvSpPr>
        <p:spPr>
          <a:xfrm>
            <a:off x="2720340" y="1823596"/>
            <a:ext cx="1685925" cy="342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9DE279-4170-49D6-9E2F-151D391BF6BD}"/>
              </a:ext>
            </a:extLst>
          </p:cNvPr>
          <p:cNvSpPr txBox="1"/>
          <p:nvPr/>
        </p:nvSpPr>
        <p:spPr>
          <a:xfrm>
            <a:off x="230818" y="698041"/>
            <a:ext cx="7497557" cy="338554"/>
          </a:xfrm>
          <a:prstGeom prst="rect">
            <a:avLst/>
          </a:prstGeom>
          <a:noFill/>
        </p:spPr>
        <p:txBody>
          <a:bodyPr wrap="square" rtlCol="0">
            <a:spAutoFit/>
          </a:bodyPr>
          <a:lstStyle/>
          <a:p>
            <a:r>
              <a:rPr lang="en-US" sz="1600" i="1" dirty="0"/>
              <a:t>Inspired from </a:t>
            </a:r>
            <a:r>
              <a:rPr lang="en-IN" sz="1600" b="0" i="1" u="none" strike="noStrike" dirty="0">
                <a:effectLst/>
                <a:latin typeface="Lucida Grande"/>
                <a:hlinkClick r:id="rId3"/>
              </a:rPr>
              <a:t>Leslie N. Smith</a:t>
            </a:r>
            <a:r>
              <a:rPr lang="en-IN" sz="1600" b="0" i="1" u="none" strike="noStrike" dirty="0">
                <a:effectLst/>
                <a:latin typeface="Lucida Grande"/>
              </a:rPr>
              <a:t> paper </a:t>
            </a:r>
            <a:r>
              <a:rPr lang="en-IN" sz="1600" i="1" dirty="0">
                <a:latin typeface="Lucida Grande"/>
              </a:rPr>
              <a:t>Ref: </a:t>
            </a:r>
            <a:r>
              <a:rPr lang="en-IN" sz="1600" i="1" dirty="0">
                <a:latin typeface="Lucida Grande"/>
                <a:hlinkClick r:id="rId4"/>
              </a:rPr>
              <a:t>https://arxiv.org/abs/1506.01186</a:t>
            </a:r>
            <a:r>
              <a:rPr lang="en-IN" sz="1600" i="1" dirty="0">
                <a:latin typeface="Lucida Grande"/>
              </a:rPr>
              <a:t> </a:t>
            </a:r>
            <a:endParaRPr lang="en-IN" sz="1600" i="1" dirty="0"/>
          </a:p>
        </p:txBody>
      </p:sp>
      <p:sp>
        <p:nvSpPr>
          <p:cNvPr id="11" name="TextBox 10">
            <a:extLst>
              <a:ext uri="{FF2B5EF4-FFF2-40B4-BE49-F238E27FC236}">
                <a16:creationId xmlns:a16="http://schemas.microsoft.com/office/drawing/2014/main" id="{64AF27F9-8B9F-48CC-9A91-CC5A2974F1FE}"/>
              </a:ext>
            </a:extLst>
          </p:cNvPr>
          <p:cNvSpPr txBox="1"/>
          <p:nvPr/>
        </p:nvSpPr>
        <p:spPr>
          <a:xfrm>
            <a:off x="230818" y="3012095"/>
            <a:ext cx="11390050" cy="1015663"/>
          </a:xfrm>
          <a:prstGeom prst="rect">
            <a:avLst/>
          </a:prstGeom>
          <a:noFill/>
        </p:spPr>
        <p:txBody>
          <a:bodyPr wrap="square">
            <a:spAutoFit/>
          </a:bodyPr>
          <a:lstStyle/>
          <a:p>
            <a:r>
              <a:rPr lang="en-US" sz="2000" b="1" i="1" dirty="0">
                <a:solidFill>
                  <a:srgbClr val="002060"/>
                </a:solidFill>
              </a:rPr>
              <a:t>Why Cyclic Learning ?</a:t>
            </a:r>
          </a:p>
          <a:p>
            <a:r>
              <a:rPr lang="en-US" sz="2000" b="1" i="1" dirty="0">
                <a:solidFill>
                  <a:schemeClr val="accent1">
                    <a:lumMod val="75000"/>
                  </a:schemeClr>
                </a:solidFill>
              </a:rPr>
              <a:t>Cyclical learning rates seek to handle training issues when learning rate is too high or too low. It includes </a:t>
            </a:r>
            <a:r>
              <a:rPr lang="en-US" sz="2000" b="1" i="1" dirty="0" err="1">
                <a:solidFill>
                  <a:schemeClr val="accent1">
                    <a:lumMod val="75000"/>
                  </a:schemeClr>
                </a:solidFill>
              </a:rPr>
              <a:t>includes</a:t>
            </a:r>
            <a:r>
              <a:rPr lang="en-US" sz="2000" b="1" i="1" dirty="0">
                <a:solidFill>
                  <a:schemeClr val="accent1">
                    <a:lumMod val="75000"/>
                  </a:schemeClr>
                </a:solidFill>
              </a:rPr>
              <a:t> three modes — </a:t>
            </a:r>
            <a:r>
              <a:rPr lang="en-US" sz="2000" b="1" i="1" dirty="0">
                <a:solidFill>
                  <a:srgbClr val="002060"/>
                </a:solidFill>
              </a:rPr>
              <a:t>“triangular”, “triangular2”, and “</a:t>
            </a:r>
            <a:r>
              <a:rPr lang="en-US" sz="2000" b="1" i="1" dirty="0" err="1">
                <a:solidFill>
                  <a:srgbClr val="002060"/>
                </a:solidFill>
              </a:rPr>
              <a:t>exp_range</a:t>
            </a:r>
            <a:r>
              <a:rPr lang="en-US" sz="2000" b="1" i="1" dirty="0">
                <a:solidFill>
                  <a:srgbClr val="002060"/>
                </a:solidFill>
              </a:rPr>
              <a:t>”. </a:t>
            </a:r>
            <a:endParaRPr lang="en-IN" sz="2000" b="1" i="1" dirty="0">
              <a:solidFill>
                <a:srgbClr val="002060"/>
              </a:solidFill>
            </a:endParaRPr>
          </a:p>
        </p:txBody>
      </p:sp>
      <p:pic>
        <p:nvPicPr>
          <p:cNvPr id="12" name="Picture 11">
            <a:extLst>
              <a:ext uri="{FF2B5EF4-FFF2-40B4-BE49-F238E27FC236}">
                <a16:creationId xmlns:a16="http://schemas.microsoft.com/office/drawing/2014/main" id="{E152043C-B043-4B30-83A9-957A01465171}"/>
              </a:ext>
            </a:extLst>
          </p:cNvPr>
          <p:cNvPicPr>
            <a:picLocks noChangeAspect="1"/>
          </p:cNvPicPr>
          <p:nvPr/>
        </p:nvPicPr>
        <p:blipFill>
          <a:blip r:embed="rId5"/>
          <a:stretch>
            <a:fillRect/>
          </a:stretch>
        </p:blipFill>
        <p:spPr>
          <a:xfrm>
            <a:off x="6644028" y="1621645"/>
            <a:ext cx="2800541" cy="1185563"/>
          </a:xfrm>
          <a:prstGeom prst="rect">
            <a:avLst/>
          </a:prstGeom>
        </p:spPr>
      </p:pic>
      <p:sp>
        <p:nvSpPr>
          <p:cNvPr id="14" name="TextBox 13">
            <a:extLst>
              <a:ext uri="{FF2B5EF4-FFF2-40B4-BE49-F238E27FC236}">
                <a16:creationId xmlns:a16="http://schemas.microsoft.com/office/drawing/2014/main" id="{417BADE9-50EB-4E75-8614-3DC56E4F39B0}"/>
              </a:ext>
            </a:extLst>
          </p:cNvPr>
          <p:cNvSpPr txBox="1"/>
          <p:nvPr/>
        </p:nvSpPr>
        <p:spPr>
          <a:xfrm>
            <a:off x="230818" y="4284681"/>
            <a:ext cx="11180894" cy="1015663"/>
          </a:xfrm>
          <a:prstGeom prst="rect">
            <a:avLst/>
          </a:prstGeom>
          <a:noFill/>
        </p:spPr>
        <p:txBody>
          <a:bodyPr wrap="square">
            <a:spAutoFit/>
          </a:bodyPr>
          <a:lstStyle/>
          <a:p>
            <a:pPr marL="342900" indent="-342900">
              <a:buFont typeface="Wingdings" panose="05000000000000000000" pitchFamily="2" charset="2"/>
              <a:buChar char="q"/>
            </a:pPr>
            <a:r>
              <a:rPr lang="en-IN" sz="2000" b="1" i="1" dirty="0">
                <a:solidFill>
                  <a:schemeClr val="accent1">
                    <a:lumMod val="75000"/>
                  </a:schemeClr>
                </a:solidFill>
              </a:rPr>
              <a:t>Parameter for cyclic learning : </a:t>
            </a:r>
            <a:r>
              <a:rPr lang="en-IN" sz="2000" b="1" i="1" dirty="0" err="1">
                <a:solidFill>
                  <a:schemeClr val="accent1">
                    <a:lumMod val="75000"/>
                  </a:schemeClr>
                </a:solidFill>
              </a:rPr>
              <a:t>base_lr</a:t>
            </a:r>
            <a:r>
              <a:rPr lang="en-IN" sz="2000" b="1" i="1" dirty="0">
                <a:solidFill>
                  <a:schemeClr val="accent1">
                    <a:lumMod val="75000"/>
                  </a:schemeClr>
                </a:solidFill>
              </a:rPr>
              <a:t>=0.001, </a:t>
            </a:r>
            <a:r>
              <a:rPr lang="en-IN" sz="2000" b="1" i="1" dirty="0" err="1">
                <a:solidFill>
                  <a:schemeClr val="accent1">
                    <a:lumMod val="75000"/>
                  </a:schemeClr>
                </a:solidFill>
              </a:rPr>
              <a:t>max_lr</a:t>
            </a:r>
            <a:r>
              <a:rPr lang="en-IN" sz="2000" b="1" i="1" dirty="0">
                <a:solidFill>
                  <a:schemeClr val="accent1">
                    <a:lumMod val="75000"/>
                  </a:schemeClr>
                </a:solidFill>
              </a:rPr>
              <a:t>=0.006, </a:t>
            </a:r>
            <a:r>
              <a:rPr lang="en-IN" sz="2000" b="1" i="1" dirty="0" err="1">
                <a:solidFill>
                  <a:schemeClr val="accent1">
                    <a:lumMod val="75000"/>
                  </a:schemeClr>
                </a:solidFill>
              </a:rPr>
              <a:t>step_size</a:t>
            </a:r>
            <a:r>
              <a:rPr lang="en-IN" sz="2000" b="1" i="1" dirty="0">
                <a:solidFill>
                  <a:schemeClr val="accent1">
                    <a:lumMod val="75000"/>
                  </a:schemeClr>
                </a:solidFill>
              </a:rPr>
              <a:t>=2000.</a:t>
            </a:r>
          </a:p>
          <a:p>
            <a:pPr marL="342900" indent="-342900">
              <a:buFont typeface="Wingdings" panose="05000000000000000000" pitchFamily="2" charset="2"/>
              <a:buChar char="q"/>
            </a:pPr>
            <a:endParaRPr lang="en-IN" sz="2000" b="1" i="1" dirty="0">
              <a:solidFill>
                <a:schemeClr val="accent1">
                  <a:lumMod val="75000"/>
                </a:schemeClr>
              </a:solidFill>
            </a:endParaRPr>
          </a:p>
          <a:p>
            <a:pPr marL="800100" lvl="1" indent="-342900">
              <a:buFont typeface="Wingdings" panose="05000000000000000000" pitchFamily="2" charset="2"/>
              <a:buChar char="Ø"/>
            </a:pPr>
            <a:r>
              <a:rPr lang="en-IN" sz="2000" b="1" i="1" dirty="0">
                <a:solidFill>
                  <a:schemeClr val="accent1">
                    <a:lumMod val="75000"/>
                  </a:schemeClr>
                </a:solidFill>
              </a:rPr>
              <a:t>Max learning has been found from learning rate finder </a:t>
            </a:r>
          </a:p>
        </p:txBody>
      </p:sp>
      <p:sp>
        <p:nvSpPr>
          <p:cNvPr id="15" name="TextBox 14">
            <a:extLst>
              <a:ext uri="{FF2B5EF4-FFF2-40B4-BE49-F238E27FC236}">
                <a16:creationId xmlns:a16="http://schemas.microsoft.com/office/drawing/2014/main" id="{1239E5A7-7C29-40B1-B769-FAFE570B428F}"/>
              </a:ext>
            </a:extLst>
          </p:cNvPr>
          <p:cNvSpPr txBox="1"/>
          <p:nvPr/>
        </p:nvSpPr>
        <p:spPr>
          <a:xfrm>
            <a:off x="1106955" y="5796683"/>
            <a:ext cx="9637775" cy="461665"/>
          </a:xfrm>
          <a:prstGeom prst="rect">
            <a:avLst/>
          </a:prstGeom>
          <a:noFill/>
        </p:spPr>
        <p:txBody>
          <a:bodyPr wrap="square">
            <a:spAutoFit/>
          </a:bodyPr>
          <a:lstStyle/>
          <a:p>
            <a:r>
              <a:rPr lang="en-US" sz="2400" b="1" i="1" dirty="0">
                <a:solidFill>
                  <a:schemeClr val="accent1">
                    <a:lumMod val="50000"/>
                  </a:schemeClr>
                </a:solidFill>
              </a:rPr>
              <a:t>Difference has been found on accuracy by using cyclic learning </a:t>
            </a:r>
          </a:p>
        </p:txBody>
      </p:sp>
    </p:spTree>
    <p:extLst>
      <p:ext uri="{BB962C8B-B14F-4D97-AF65-F5344CB8AC3E}">
        <p14:creationId xmlns:p14="http://schemas.microsoft.com/office/powerpoint/2010/main" val="1837119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F28D1A-B365-4457-B78B-2473919561D1}"/>
              </a:ext>
            </a:extLst>
          </p:cNvPr>
          <p:cNvPicPr>
            <a:picLocks noChangeAspect="1"/>
          </p:cNvPicPr>
          <p:nvPr/>
        </p:nvPicPr>
        <p:blipFill rotWithShape="1">
          <a:blip r:embed="rId2"/>
          <a:srcRect l="30043" t="62632" b="-2746"/>
          <a:stretch/>
        </p:blipFill>
        <p:spPr>
          <a:xfrm>
            <a:off x="255186" y="1025124"/>
            <a:ext cx="7166678" cy="2034625"/>
          </a:xfrm>
          <a:prstGeom prst="rect">
            <a:avLst/>
          </a:prstGeom>
        </p:spPr>
      </p:pic>
      <p:sp>
        <p:nvSpPr>
          <p:cNvPr id="5" name="TextBox 4">
            <a:extLst>
              <a:ext uri="{FF2B5EF4-FFF2-40B4-BE49-F238E27FC236}">
                <a16:creationId xmlns:a16="http://schemas.microsoft.com/office/drawing/2014/main" id="{97CFB061-8662-4D4C-BDC4-660BB300A7A5}"/>
              </a:ext>
            </a:extLst>
          </p:cNvPr>
          <p:cNvSpPr txBox="1"/>
          <p:nvPr/>
        </p:nvSpPr>
        <p:spPr>
          <a:xfrm>
            <a:off x="0" y="68825"/>
            <a:ext cx="9347752"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Hyper Parameter Tuning: </a:t>
            </a:r>
            <a:r>
              <a:rPr lang="en-US" sz="3600" b="1" i="1" dirty="0">
                <a:solidFill>
                  <a:schemeClr val="accent1">
                    <a:lumMod val="50000"/>
                  </a:schemeClr>
                </a:solidFill>
                <a:latin typeface="Calibri" panose="020F0502020204030204" pitchFamily="34" charset="0"/>
                <a:cs typeface="Calibri" panose="020F0502020204030204" pitchFamily="34" charset="0"/>
              </a:rPr>
              <a:t>Progressive unfreezing</a:t>
            </a:r>
            <a:endParaRPr lang="en-IN" sz="3600" b="1" i="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FFB47FD7-6EFC-48B1-AF30-369C6D24F46A}"/>
              </a:ext>
            </a:extLst>
          </p:cNvPr>
          <p:cNvSpPr/>
          <p:nvPr/>
        </p:nvSpPr>
        <p:spPr>
          <a:xfrm>
            <a:off x="107996" y="2260733"/>
            <a:ext cx="5810250" cy="836761"/>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C7CC3CE3-E54F-47B3-BEA6-6A6A6343401B}"/>
              </a:ext>
            </a:extLst>
          </p:cNvPr>
          <p:cNvSpPr/>
          <p:nvPr/>
        </p:nvSpPr>
        <p:spPr>
          <a:xfrm>
            <a:off x="2853506" y="1386206"/>
            <a:ext cx="1685925" cy="342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1239E5A7-7C29-40B1-B769-FAFE570B428F}"/>
              </a:ext>
            </a:extLst>
          </p:cNvPr>
          <p:cNvSpPr txBox="1"/>
          <p:nvPr/>
        </p:nvSpPr>
        <p:spPr>
          <a:xfrm>
            <a:off x="334333" y="5711287"/>
            <a:ext cx="11523334" cy="461665"/>
          </a:xfrm>
          <a:prstGeom prst="rect">
            <a:avLst/>
          </a:prstGeom>
          <a:noFill/>
        </p:spPr>
        <p:txBody>
          <a:bodyPr wrap="square">
            <a:spAutoFit/>
          </a:bodyPr>
          <a:lstStyle/>
          <a:p>
            <a:r>
              <a:rPr lang="en-US" sz="2400" b="1" i="1" dirty="0">
                <a:solidFill>
                  <a:schemeClr val="accent1">
                    <a:lumMod val="50000"/>
                  </a:schemeClr>
                </a:solidFill>
              </a:rPr>
              <a:t>Progressive unfreezing with right learning rate improved the accuracy~30%</a:t>
            </a:r>
          </a:p>
        </p:txBody>
      </p:sp>
      <p:pic>
        <p:nvPicPr>
          <p:cNvPr id="2" name="Picture 1">
            <a:extLst>
              <a:ext uri="{FF2B5EF4-FFF2-40B4-BE49-F238E27FC236}">
                <a16:creationId xmlns:a16="http://schemas.microsoft.com/office/drawing/2014/main" id="{6965962B-C4BE-4FE8-A01B-431D1BC2AFBF}"/>
              </a:ext>
            </a:extLst>
          </p:cNvPr>
          <p:cNvPicPr>
            <a:picLocks noChangeAspect="1"/>
          </p:cNvPicPr>
          <p:nvPr/>
        </p:nvPicPr>
        <p:blipFill>
          <a:blip r:embed="rId3"/>
          <a:stretch>
            <a:fillRect/>
          </a:stretch>
        </p:blipFill>
        <p:spPr>
          <a:xfrm>
            <a:off x="6043049" y="771525"/>
            <a:ext cx="6001313" cy="2681131"/>
          </a:xfrm>
          <a:prstGeom prst="rect">
            <a:avLst/>
          </a:prstGeom>
        </p:spPr>
      </p:pic>
      <p:sp>
        <p:nvSpPr>
          <p:cNvPr id="13" name="TextBox 12">
            <a:extLst>
              <a:ext uri="{FF2B5EF4-FFF2-40B4-BE49-F238E27FC236}">
                <a16:creationId xmlns:a16="http://schemas.microsoft.com/office/drawing/2014/main" id="{2A49771C-AAC7-4EB4-A6F9-14EEF4C9E7F6}"/>
              </a:ext>
            </a:extLst>
          </p:cNvPr>
          <p:cNvSpPr txBox="1"/>
          <p:nvPr/>
        </p:nvSpPr>
        <p:spPr>
          <a:xfrm>
            <a:off x="451509" y="681301"/>
            <a:ext cx="6187736" cy="369332"/>
          </a:xfrm>
          <a:prstGeom prst="rect">
            <a:avLst/>
          </a:prstGeom>
          <a:noFill/>
        </p:spPr>
        <p:txBody>
          <a:bodyPr wrap="square">
            <a:spAutoFit/>
          </a:bodyPr>
          <a:lstStyle/>
          <a:p>
            <a:r>
              <a:rPr lang="en-IN" i="1" dirty="0"/>
              <a:t>Ref: </a:t>
            </a:r>
            <a:r>
              <a:rPr lang="en-IN" i="1" dirty="0">
                <a:hlinkClick r:id="rId4"/>
              </a:rPr>
              <a:t>https://arxiv.org/pdf/1706.04983.pdf</a:t>
            </a:r>
            <a:r>
              <a:rPr lang="en-IN" i="1" dirty="0"/>
              <a:t>. [3]</a:t>
            </a:r>
          </a:p>
        </p:txBody>
      </p:sp>
      <p:sp>
        <p:nvSpPr>
          <p:cNvPr id="17" name="TextBox 16">
            <a:extLst>
              <a:ext uri="{FF2B5EF4-FFF2-40B4-BE49-F238E27FC236}">
                <a16:creationId xmlns:a16="http://schemas.microsoft.com/office/drawing/2014/main" id="{45219AC5-C4A9-4EBD-BE8F-94DBFB4CC87F}"/>
              </a:ext>
            </a:extLst>
          </p:cNvPr>
          <p:cNvSpPr txBox="1"/>
          <p:nvPr/>
        </p:nvSpPr>
        <p:spPr>
          <a:xfrm>
            <a:off x="130922" y="2700601"/>
            <a:ext cx="5936562" cy="830997"/>
          </a:xfrm>
          <a:prstGeom prst="rect">
            <a:avLst/>
          </a:prstGeom>
          <a:noFill/>
        </p:spPr>
        <p:txBody>
          <a:bodyPr wrap="none" rtlCol="0">
            <a:spAutoFit/>
          </a:bodyPr>
          <a:lstStyle/>
          <a:p>
            <a:r>
              <a:rPr lang="en-US" sz="2400" b="1" i="1" dirty="0">
                <a:solidFill>
                  <a:schemeClr val="accent1">
                    <a:lumMod val="50000"/>
                  </a:schemeClr>
                </a:solidFill>
              </a:rPr>
              <a:t>Progressive Unfreezing parameter</a:t>
            </a:r>
          </a:p>
          <a:p>
            <a:pPr marL="342900" indent="-342900">
              <a:buFont typeface="Arial" panose="020B0604020202020204" pitchFamily="34" charset="0"/>
              <a:buChar char="•"/>
            </a:pPr>
            <a:r>
              <a:rPr lang="en-US" sz="2400" b="1" i="1" dirty="0">
                <a:solidFill>
                  <a:schemeClr val="accent1">
                    <a:lumMod val="50000"/>
                  </a:schemeClr>
                </a:solidFill>
              </a:rPr>
              <a:t>Skipped every 40 layer stating for 1</a:t>
            </a:r>
            <a:r>
              <a:rPr lang="en-US" sz="2400" b="1" i="1" baseline="30000" dirty="0">
                <a:solidFill>
                  <a:schemeClr val="accent1">
                    <a:lumMod val="50000"/>
                  </a:schemeClr>
                </a:solidFill>
              </a:rPr>
              <a:t>st</a:t>
            </a:r>
            <a:r>
              <a:rPr lang="en-US" sz="2400" b="1" i="1" dirty="0">
                <a:solidFill>
                  <a:schemeClr val="accent1">
                    <a:lumMod val="50000"/>
                  </a:schemeClr>
                </a:solidFill>
              </a:rPr>
              <a:t> layer </a:t>
            </a:r>
            <a:endParaRPr lang="en-IN" sz="2400" b="1" i="1" dirty="0">
              <a:solidFill>
                <a:schemeClr val="accent1">
                  <a:lumMod val="50000"/>
                </a:schemeClr>
              </a:solidFill>
            </a:endParaRPr>
          </a:p>
        </p:txBody>
      </p:sp>
      <p:pic>
        <p:nvPicPr>
          <p:cNvPr id="7" name="Picture 6"/>
          <p:cNvPicPr>
            <a:picLocks noChangeAspect="1"/>
          </p:cNvPicPr>
          <p:nvPr/>
        </p:nvPicPr>
        <p:blipFill>
          <a:blip r:embed="rId5"/>
          <a:stretch>
            <a:fillRect/>
          </a:stretch>
        </p:blipFill>
        <p:spPr>
          <a:xfrm>
            <a:off x="334333" y="3531598"/>
            <a:ext cx="7705725" cy="2019300"/>
          </a:xfrm>
          <a:prstGeom prst="rect">
            <a:avLst/>
          </a:prstGeom>
        </p:spPr>
      </p:pic>
    </p:spTree>
    <p:extLst>
      <p:ext uri="{BB962C8B-B14F-4D97-AF65-F5344CB8AC3E}">
        <p14:creationId xmlns:p14="http://schemas.microsoft.com/office/powerpoint/2010/main" val="70584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8325FC-79C8-D747-9CB4-FF0659CBE877}"/>
              </a:ext>
            </a:extLst>
          </p:cNvPr>
          <p:cNvSpPr>
            <a:spLocks noGrp="1"/>
          </p:cNvSpPr>
          <p:nvPr>
            <p:ph type="title"/>
          </p:nvPr>
        </p:nvSpPr>
        <p:spPr>
          <a:xfrm>
            <a:off x="222421" y="340911"/>
            <a:ext cx="10860505" cy="513180"/>
          </a:xfrm>
        </p:spPr>
        <p:txBody>
          <a:bodyPr>
            <a:noAutofit/>
          </a:bodyPr>
          <a:lstStyle/>
          <a:p>
            <a:r>
              <a:rPr lang="en-US" sz="3600" b="1" i="1" dirty="0">
                <a:solidFill>
                  <a:schemeClr val="accent1">
                    <a:lumMod val="50000"/>
                  </a:schemeClr>
                </a:solidFill>
              </a:rPr>
              <a:t>Initial  Models</a:t>
            </a:r>
            <a:endParaRPr lang="en-US" sz="3600" i="1" dirty="0"/>
          </a:p>
        </p:txBody>
      </p:sp>
      <p:pic>
        <p:nvPicPr>
          <p:cNvPr id="2" name="Picture 1">
            <a:extLst>
              <a:ext uri="{FF2B5EF4-FFF2-40B4-BE49-F238E27FC236}">
                <a16:creationId xmlns:a16="http://schemas.microsoft.com/office/drawing/2014/main" id="{A3EA55CB-534A-F349-9A61-9CEE7E1C1BF2}"/>
              </a:ext>
            </a:extLst>
          </p:cNvPr>
          <p:cNvPicPr>
            <a:picLocks noChangeAspect="1"/>
          </p:cNvPicPr>
          <p:nvPr/>
        </p:nvPicPr>
        <p:blipFill rotWithShape="1">
          <a:blip r:embed="rId2"/>
          <a:srcRect r="17487" b="51296"/>
          <a:stretch/>
        </p:blipFill>
        <p:spPr>
          <a:xfrm>
            <a:off x="5047497" y="1310793"/>
            <a:ext cx="2922612" cy="1728970"/>
          </a:xfrm>
          <a:prstGeom prst="rect">
            <a:avLst/>
          </a:prstGeom>
        </p:spPr>
      </p:pic>
      <p:sp>
        <p:nvSpPr>
          <p:cNvPr id="5" name="TextBox 4">
            <a:extLst>
              <a:ext uri="{FF2B5EF4-FFF2-40B4-BE49-F238E27FC236}">
                <a16:creationId xmlns:a16="http://schemas.microsoft.com/office/drawing/2014/main" id="{49D69FC2-A1A6-9A45-A6E6-D63BA2E7DA90}"/>
              </a:ext>
            </a:extLst>
          </p:cNvPr>
          <p:cNvSpPr txBox="1"/>
          <p:nvPr/>
        </p:nvSpPr>
        <p:spPr>
          <a:xfrm>
            <a:off x="222421" y="977157"/>
            <a:ext cx="5869460" cy="461665"/>
          </a:xfrm>
          <a:prstGeom prst="rect">
            <a:avLst/>
          </a:prstGeom>
          <a:noFill/>
        </p:spPr>
        <p:txBody>
          <a:bodyPr wrap="square" rtlCol="0">
            <a:spAutoFit/>
          </a:bodyPr>
          <a:lstStyle/>
          <a:p>
            <a:r>
              <a:rPr lang="en-US" sz="2400" dirty="0">
                <a:solidFill>
                  <a:srgbClr val="0070C0"/>
                </a:solidFill>
              </a:rPr>
              <a:t>Mobile Net V2-  Classification Only</a:t>
            </a:r>
          </a:p>
        </p:txBody>
      </p:sp>
      <p:pic>
        <p:nvPicPr>
          <p:cNvPr id="3" name="Picture 2">
            <a:extLst>
              <a:ext uri="{FF2B5EF4-FFF2-40B4-BE49-F238E27FC236}">
                <a16:creationId xmlns:a16="http://schemas.microsoft.com/office/drawing/2014/main" id="{BF3F1DE6-FE9D-D645-ABBC-99584D3EE9EA}"/>
              </a:ext>
            </a:extLst>
          </p:cNvPr>
          <p:cNvPicPr>
            <a:picLocks noChangeAspect="1"/>
          </p:cNvPicPr>
          <p:nvPr/>
        </p:nvPicPr>
        <p:blipFill>
          <a:blip r:embed="rId3"/>
          <a:stretch>
            <a:fillRect/>
          </a:stretch>
        </p:blipFill>
        <p:spPr>
          <a:xfrm>
            <a:off x="222421" y="1668077"/>
            <a:ext cx="4378579" cy="1557038"/>
          </a:xfrm>
          <a:prstGeom prst="rect">
            <a:avLst/>
          </a:prstGeom>
        </p:spPr>
      </p:pic>
      <p:pic>
        <p:nvPicPr>
          <p:cNvPr id="6" name="Picture 5">
            <a:extLst>
              <a:ext uri="{FF2B5EF4-FFF2-40B4-BE49-F238E27FC236}">
                <a16:creationId xmlns:a16="http://schemas.microsoft.com/office/drawing/2014/main" id="{1A58D1A1-832C-0146-B426-CE29916E1904}"/>
              </a:ext>
            </a:extLst>
          </p:cNvPr>
          <p:cNvPicPr>
            <a:picLocks noChangeAspect="1"/>
          </p:cNvPicPr>
          <p:nvPr/>
        </p:nvPicPr>
        <p:blipFill>
          <a:blip r:embed="rId4"/>
          <a:stretch>
            <a:fillRect/>
          </a:stretch>
        </p:blipFill>
        <p:spPr>
          <a:xfrm>
            <a:off x="222421" y="3579975"/>
            <a:ext cx="4451945" cy="1894068"/>
          </a:xfrm>
          <a:prstGeom prst="rect">
            <a:avLst/>
          </a:prstGeom>
        </p:spPr>
      </p:pic>
      <p:pic>
        <p:nvPicPr>
          <p:cNvPr id="10" name="Picture 9">
            <a:extLst>
              <a:ext uri="{FF2B5EF4-FFF2-40B4-BE49-F238E27FC236}">
                <a16:creationId xmlns:a16="http://schemas.microsoft.com/office/drawing/2014/main" id="{ACA6E4EF-8D2D-C249-BD88-5E7DCF348E19}"/>
              </a:ext>
            </a:extLst>
          </p:cNvPr>
          <p:cNvPicPr>
            <a:picLocks noChangeAspect="1"/>
          </p:cNvPicPr>
          <p:nvPr/>
        </p:nvPicPr>
        <p:blipFill>
          <a:blip r:embed="rId5"/>
          <a:stretch>
            <a:fillRect/>
          </a:stretch>
        </p:blipFill>
        <p:spPr>
          <a:xfrm>
            <a:off x="5146350" y="3138614"/>
            <a:ext cx="6586128" cy="2739711"/>
          </a:xfrm>
          <a:prstGeom prst="rect">
            <a:avLst/>
          </a:prstGeom>
        </p:spPr>
      </p:pic>
      <p:pic>
        <p:nvPicPr>
          <p:cNvPr id="11" name="Picture 10">
            <a:extLst>
              <a:ext uri="{FF2B5EF4-FFF2-40B4-BE49-F238E27FC236}">
                <a16:creationId xmlns:a16="http://schemas.microsoft.com/office/drawing/2014/main" id="{7B3874CC-C29C-6E4C-BFC4-17E4D49C936B}"/>
              </a:ext>
            </a:extLst>
          </p:cNvPr>
          <p:cNvPicPr>
            <a:picLocks noChangeAspect="1"/>
          </p:cNvPicPr>
          <p:nvPr/>
        </p:nvPicPr>
        <p:blipFill rotWithShape="1">
          <a:blip r:embed="rId2"/>
          <a:srcRect t="46964" r="16712"/>
          <a:stretch/>
        </p:blipFill>
        <p:spPr>
          <a:xfrm>
            <a:off x="8609454" y="1233895"/>
            <a:ext cx="2950029" cy="1882766"/>
          </a:xfrm>
          <a:prstGeom prst="rect">
            <a:avLst/>
          </a:prstGeom>
        </p:spPr>
      </p:pic>
      <p:pic>
        <p:nvPicPr>
          <p:cNvPr id="12" name="Picture 11">
            <a:extLst>
              <a:ext uri="{FF2B5EF4-FFF2-40B4-BE49-F238E27FC236}">
                <a16:creationId xmlns:a16="http://schemas.microsoft.com/office/drawing/2014/main" id="{BA11F206-B6B7-054D-9AB5-40EE98C6434C}"/>
              </a:ext>
            </a:extLst>
          </p:cNvPr>
          <p:cNvPicPr>
            <a:picLocks noChangeAspect="1"/>
          </p:cNvPicPr>
          <p:nvPr/>
        </p:nvPicPr>
        <p:blipFill>
          <a:blip r:embed="rId6"/>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2F5BD0B5-731E-8643-BFAC-E9050F87DDE9}"/>
              </a:ext>
            </a:extLst>
          </p:cNvPr>
          <p:cNvSpPr txBox="1"/>
          <p:nvPr/>
        </p:nvSpPr>
        <p:spPr>
          <a:xfrm>
            <a:off x="375082" y="5828903"/>
            <a:ext cx="7595027" cy="830997"/>
          </a:xfrm>
          <a:prstGeom prst="rect">
            <a:avLst/>
          </a:prstGeom>
          <a:noFill/>
        </p:spPr>
        <p:txBody>
          <a:bodyPr wrap="square" rtlCol="0">
            <a:spAutoFit/>
          </a:bodyPr>
          <a:lstStyle/>
          <a:p>
            <a:r>
              <a:rPr lang="en-US" sz="1600" dirty="0">
                <a:solidFill>
                  <a:srgbClr val="00B0F0"/>
                </a:solidFill>
              </a:rPr>
              <a:t>Can achieve classification with Mobile net.</a:t>
            </a:r>
          </a:p>
          <a:p>
            <a:r>
              <a:rPr lang="en-US" sz="1600" dirty="0">
                <a:solidFill>
                  <a:srgbClr val="00B0F0"/>
                </a:solidFill>
              </a:rPr>
              <a:t>Need further fine tuning for improving accuracy and include bounding box for localization. </a:t>
            </a:r>
          </a:p>
          <a:p>
            <a:r>
              <a:rPr lang="en-US" sz="1600" dirty="0">
                <a:solidFill>
                  <a:srgbClr val="00B0F0"/>
                </a:solidFill>
              </a:rPr>
              <a:t>Could explore </a:t>
            </a:r>
            <a:r>
              <a:rPr lang="en-US" sz="1600" dirty="0" err="1">
                <a:solidFill>
                  <a:srgbClr val="00B0F0"/>
                </a:solidFill>
              </a:rPr>
              <a:t>MobileNet</a:t>
            </a:r>
            <a:r>
              <a:rPr lang="en-US" sz="1600" dirty="0">
                <a:solidFill>
                  <a:srgbClr val="00B0F0"/>
                </a:solidFill>
              </a:rPr>
              <a:t> based models as feature extractor</a:t>
            </a:r>
          </a:p>
        </p:txBody>
      </p:sp>
    </p:spTree>
    <p:extLst>
      <p:ext uri="{BB962C8B-B14F-4D97-AF65-F5344CB8AC3E}">
        <p14:creationId xmlns:p14="http://schemas.microsoft.com/office/powerpoint/2010/main" val="3081065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8B8-87C5-4F6D-A8D0-3128763E29CE}"/>
              </a:ext>
            </a:extLst>
          </p:cNvPr>
          <p:cNvSpPr txBox="1"/>
          <p:nvPr/>
        </p:nvSpPr>
        <p:spPr>
          <a:xfrm>
            <a:off x="122363" y="8163"/>
            <a:ext cx="2771977"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Methodology</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FCFFDF30-6F9A-4163-B75F-EA73A1669D19}"/>
              </a:ext>
            </a:extLst>
          </p:cNvPr>
          <p:cNvSpPr/>
          <p:nvPr/>
        </p:nvSpPr>
        <p:spPr>
          <a:xfrm>
            <a:off x="1276182" y="1162007"/>
            <a:ext cx="1716839" cy="624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17478D4-224E-42FB-9CBF-7483FB12F7A3}"/>
              </a:ext>
            </a:extLst>
          </p:cNvPr>
          <p:cNvSpPr txBox="1"/>
          <p:nvPr/>
        </p:nvSpPr>
        <p:spPr>
          <a:xfrm>
            <a:off x="1171851" y="1151116"/>
            <a:ext cx="1925502" cy="646331"/>
          </a:xfrm>
          <a:prstGeom prst="rect">
            <a:avLst/>
          </a:prstGeom>
          <a:noFill/>
        </p:spPr>
        <p:txBody>
          <a:bodyPr wrap="square">
            <a:spAutoFit/>
          </a:bodyPr>
          <a:lstStyle/>
          <a:p>
            <a:pPr algn="ctr"/>
            <a:r>
              <a:rPr lang="en-US" dirty="0"/>
              <a:t>Import necessary python library</a:t>
            </a:r>
            <a:endParaRPr lang="en-IN" dirty="0"/>
          </a:p>
        </p:txBody>
      </p:sp>
      <p:sp>
        <p:nvSpPr>
          <p:cNvPr id="12" name="Rectangle: Rounded Corners 11">
            <a:extLst>
              <a:ext uri="{FF2B5EF4-FFF2-40B4-BE49-F238E27FC236}">
                <a16:creationId xmlns:a16="http://schemas.microsoft.com/office/drawing/2014/main" id="{B0FE4184-9A07-4CF8-89DC-B557A2DC71D7}"/>
              </a:ext>
            </a:extLst>
          </p:cNvPr>
          <p:cNvSpPr/>
          <p:nvPr/>
        </p:nvSpPr>
        <p:spPr>
          <a:xfrm>
            <a:off x="1224846" y="3292120"/>
            <a:ext cx="1925502" cy="4839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3A393F5-97F9-408C-B759-8746B61BA00F}"/>
              </a:ext>
            </a:extLst>
          </p:cNvPr>
          <p:cNvSpPr txBox="1"/>
          <p:nvPr/>
        </p:nvSpPr>
        <p:spPr>
          <a:xfrm>
            <a:off x="1251750" y="2096868"/>
            <a:ext cx="1925502" cy="923330"/>
          </a:xfrm>
          <a:prstGeom prst="rect">
            <a:avLst/>
          </a:prstGeom>
          <a:noFill/>
        </p:spPr>
        <p:txBody>
          <a:bodyPr wrap="square">
            <a:spAutoFit/>
          </a:bodyPr>
          <a:lstStyle/>
          <a:p>
            <a:pPr algn="ctr"/>
            <a:r>
              <a:rPr lang="en-US" dirty="0"/>
              <a:t>Choose directory where data loaded</a:t>
            </a:r>
            <a:endParaRPr lang="en-IN" dirty="0"/>
          </a:p>
        </p:txBody>
      </p:sp>
      <p:sp>
        <p:nvSpPr>
          <p:cNvPr id="14" name="TextBox 13">
            <a:extLst>
              <a:ext uri="{FF2B5EF4-FFF2-40B4-BE49-F238E27FC236}">
                <a16:creationId xmlns:a16="http://schemas.microsoft.com/office/drawing/2014/main" id="{A907E326-3B40-4825-A24E-E7C6DE34238D}"/>
              </a:ext>
            </a:extLst>
          </p:cNvPr>
          <p:cNvSpPr txBox="1"/>
          <p:nvPr/>
        </p:nvSpPr>
        <p:spPr>
          <a:xfrm>
            <a:off x="1359626" y="3350295"/>
            <a:ext cx="1534882" cy="369332"/>
          </a:xfrm>
          <a:prstGeom prst="rect">
            <a:avLst/>
          </a:prstGeom>
          <a:noFill/>
        </p:spPr>
        <p:txBody>
          <a:bodyPr wrap="square">
            <a:spAutoFit/>
          </a:bodyPr>
          <a:lstStyle/>
          <a:p>
            <a:pPr algn="ctr"/>
            <a:r>
              <a:rPr lang="en-US" dirty="0"/>
              <a:t>Load the data</a:t>
            </a:r>
            <a:endParaRPr lang="en-IN" dirty="0"/>
          </a:p>
        </p:txBody>
      </p:sp>
      <p:sp>
        <p:nvSpPr>
          <p:cNvPr id="15" name="TextBox 14">
            <a:extLst>
              <a:ext uri="{FF2B5EF4-FFF2-40B4-BE49-F238E27FC236}">
                <a16:creationId xmlns:a16="http://schemas.microsoft.com/office/drawing/2014/main" id="{15780DA3-98A1-49C9-81F0-7471845963EC}"/>
              </a:ext>
            </a:extLst>
          </p:cNvPr>
          <p:cNvSpPr txBox="1"/>
          <p:nvPr/>
        </p:nvSpPr>
        <p:spPr>
          <a:xfrm>
            <a:off x="4233774" y="1056156"/>
            <a:ext cx="1925502" cy="646331"/>
          </a:xfrm>
          <a:prstGeom prst="rect">
            <a:avLst/>
          </a:prstGeom>
          <a:noFill/>
        </p:spPr>
        <p:txBody>
          <a:bodyPr wrap="square">
            <a:spAutoFit/>
          </a:bodyPr>
          <a:lstStyle/>
          <a:p>
            <a:pPr algn="ctr"/>
            <a:r>
              <a:rPr lang="en-US" dirty="0"/>
              <a:t>Image Preprocessing </a:t>
            </a:r>
            <a:endParaRPr lang="en-IN" dirty="0"/>
          </a:p>
        </p:txBody>
      </p:sp>
      <p:sp>
        <p:nvSpPr>
          <p:cNvPr id="17" name="Rectangle: Rounded Corners 16">
            <a:extLst>
              <a:ext uri="{FF2B5EF4-FFF2-40B4-BE49-F238E27FC236}">
                <a16:creationId xmlns:a16="http://schemas.microsoft.com/office/drawing/2014/main" id="{EF3FCC5B-C2C5-440A-AC77-B5F23B618030}"/>
              </a:ext>
            </a:extLst>
          </p:cNvPr>
          <p:cNvSpPr/>
          <p:nvPr/>
        </p:nvSpPr>
        <p:spPr>
          <a:xfrm>
            <a:off x="1239932" y="2083119"/>
            <a:ext cx="1925502" cy="923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8DDB2EE-EA65-423B-A7DB-F08E08E3CBD1}"/>
              </a:ext>
            </a:extLst>
          </p:cNvPr>
          <p:cNvSpPr/>
          <p:nvPr/>
        </p:nvSpPr>
        <p:spPr>
          <a:xfrm>
            <a:off x="1241918" y="4032111"/>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8B216A32-3C49-4DDA-90CB-50E64ACD9650}"/>
              </a:ext>
            </a:extLst>
          </p:cNvPr>
          <p:cNvSpPr txBox="1"/>
          <p:nvPr/>
        </p:nvSpPr>
        <p:spPr>
          <a:xfrm>
            <a:off x="1224846" y="4096786"/>
            <a:ext cx="1925502" cy="369332"/>
          </a:xfrm>
          <a:prstGeom prst="rect">
            <a:avLst/>
          </a:prstGeom>
          <a:noFill/>
        </p:spPr>
        <p:txBody>
          <a:bodyPr wrap="square">
            <a:spAutoFit/>
          </a:bodyPr>
          <a:lstStyle/>
          <a:p>
            <a:pPr algn="ctr"/>
            <a:r>
              <a:rPr lang="en-US" dirty="0"/>
              <a:t>Visualize the data</a:t>
            </a:r>
            <a:endParaRPr lang="en-IN" dirty="0"/>
          </a:p>
        </p:txBody>
      </p:sp>
      <p:sp>
        <p:nvSpPr>
          <p:cNvPr id="20" name="Rectangle: Rounded Corners 19">
            <a:extLst>
              <a:ext uri="{FF2B5EF4-FFF2-40B4-BE49-F238E27FC236}">
                <a16:creationId xmlns:a16="http://schemas.microsoft.com/office/drawing/2014/main" id="{831DE20D-0522-49D6-A59E-3C81AD2739C0}"/>
              </a:ext>
            </a:extLst>
          </p:cNvPr>
          <p:cNvSpPr/>
          <p:nvPr/>
        </p:nvSpPr>
        <p:spPr>
          <a:xfrm>
            <a:off x="1242601" y="4920582"/>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92BC54FA-764D-4E2E-909E-CFBB19B73D57}"/>
              </a:ext>
            </a:extLst>
          </p:cNvPr>
          <p:cNvSpPr txBox="1"/>
          <p:nvPr/>
        </p:nvSpPr>
        <p:spPr>
          <a:xfrm>
            <a:off x="1253568" y="4977893"/>
            <a:ext cx="1925502" cy="369332"/>
          </a:xfrm>
          <a:prstGeom prst="rect">
            <a:avLst/>
          </a:prstGeom>
          <a:noFill/>
        </p:spPr>
        <p:txBody>
          <a:bodyPr wrap="square">
            <a:spAutoFit/>
          </a:bodyPr>
          <a:lstStyle/>
          <a:p>
            <a:pPr algn="ctr"/>
            <a:r>
              <a:rPr lang="en-US" dirty="0"/>
              <a:t>EDA</a:t>
            </a:r>
            <a:endParaRPr lang="en-IN" dirty="0"/>
          </a:p>
        </p:txBody>
      </p:sp>
      <p:sp>
        <p:nvSpPr>
          <p:cNvPr id="22" name="Rectangle: Rounded Corners 21">
            <a:extLst>
              <a:ext uri="{FF2B5EF4-FFF2-40B4-BE49-F238E27FC236}">
                <a16:creationId xmlns:a16="http://schemas.microsoft.com/office/drawing/2014/main" id="{23C709EA-4253-423F-BB5C-F200C0F0D04A}"/>
              </a:ext>
            </a:extLst>
          </p:cNvPr>
          <p:cNvSpPr/>
          <p:nvPr/>
        </p:nvSpPr>
        <p:spPr>
          <a:xfrm>
            <a:off x="4170498" y="209686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35027D1-6978-4EAC-8843-602C34DA6A7A}"/>
              </a:ext>
            </a:extLst>
          </p:cNvPr>
          <p:cNvSpPr/>
          <p:nvPr/>
        </p:nvSpPr>
        <p:spPr>
          <a:xfrm>
            <a:off x="4170498" y="110471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29B16099-22D2-4271-8E46-7C2590D1BE6E}"/>
              </a:ext>
            </a:extLst>
          </p:cNvPr>
          <p:cNvSpPr txBox="1"/>
          <p:nvPr/>
        </p:nvSpPr>
        <p:spPr>
          <a:xfrm>
            <a:off x="4194377" y="2235367"/>
            <a:ext cx="1925503" cy="369332"/>
          </a:xfrm>
          <a:prstGeom prst="rect">
            <a:avLst/>
          </a:prstGeom>
          <a:noFill/>
        </p:spPr>
        <p:txBody>
          <a:bodyPr wrap="square">
            <a:spAutoFit/>
          </a:bodyPr>
          <a:lstStyle/>
          <a:p>
            <a:pPr algn="ctr"/>
            <a:r>
              <a:rPr lang="en-US" dirty="0"/>
              <a:t>Model building</a:t>
            </a:r>
            <a:endParaRPr lang="en-IN" dirty="0"/>
          </a:p>
        </p:txBody>
      </p:sp>
      <p:sp>
        <p:nvSpPr>
          <p:cNvPr id="26" name="Rectangle: Rounded Corners 25">
            <a:extLst>
              <a:ext uri="{FF2B5EF4-FFF2-40B4-BE49-F238E27FC236}">
                <a16:creationId xmlns:a16="http://schemas.microsoft.com/office/drawing/2014/main" id="{FC1BA6B9-1E34-490F-A57E-FFAF48773AC7}"/>
              </a:ext>
            </a:extLst>
          </p:cNvPr>
          <p:cNvSpPr/>
          <p:nvPr/>
        </p:nvSpPr>
        <p:spPr>
          <a:xfrm>
            <a:off x="4170498" y="510695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9377373E-B16E-4D3E-9B99-E83F69750E9A}"/>
              </a:ext>
            </a:extLst>
          </p:cNvPr>
          <p:cNvSpPr txBox="1"/>
          <p:nvPr/>
        </p:nvSpPr>
        <p:spPr>
          <a:xfrm>
            <a:off x="4233774" y="5245458"/>
            <a:ext cx="1925503" cy="369332"/>
          </a:xfrm>
          <a:prstGeom prst="rect">
            <a:avLst/>
          </a:prstGeom>
          <a:noFill/>
        </p:spPr>
        <p:txBody>
          <a:bodyPr wrap="square">
            <a:spAutoFit/>
          </a:bodyPr>
          <a:lstStyle/>
          <a:p>
            <a:pPr algn="ctr"/>
            <a:r>
              <a:rPr lang="en-US" dirty="0"/>
              <a:t>Model evaluation</a:t>
            </a:r>
            <a:endParaRPr lang="en-IN" dirty="0"/>
          </a:p>
        </p:txBody>
      </p:sp>
      <p:sp>
        <p:nvSpPr>
          <p:cNvPr id="28" name="Rectangle: Rounded Corners 27">
            <a:extLst>
              <a:ext uri="{FF2B5EF4-FFF2-40B4-BE49-F238E27FC236}">
                <a16:creationId xmlns:a16="http://schemas.microsoft.com/office/drawing/2014/main" id="{6F382D7C-B83E-485F-B498-0DB5B077FD48}"/>
              </a:ext>
            </a:extLst>
          </p:cNvPr>
          <p:cNvSpPr/>
          <p:nvPr/>
        </p:nvSpPr>
        <p:spPr>
          <a:xfrm>
            <a:off x="10063652" y="1077611"/>
            <a:ext cx="994688" cy="5215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A1EE7AA-3202-45E6-9F0E-5020D36BED04}"/>
              </a:ext>
            </a:extLst>
          </p:cNvPr>
          <p:cNvSpPr txBox="1"/>
          <p:nvPr/>
        </p:nvSpPr>
        <p:spPr>
          <a:xfrm>
            <a:off x="10126547" y="1151116"/>
            <a:ext cx="868897" cy="369332"/>
          </a:xfrm>
          <a:prstGeom prst="rect">
            <a:avLst/>
          </a:prstGeom>
          <a:noFill/>
        </p:spPr>
        <p:txBody>
          <a:bodyPr wrap="square">
            <a:spAutoFit/>
          </a:bodyPr>
          <a:lstStyle/>
          <a:p>
            <a:pPr algn="ctr"/>
            <a:r>
              <a:rPr lang="en-US" dirty="0"/>
              <a:t>UI</a:t>
            </a:r>
            <a:endParaRPr lang="en-IN" dirty="0"/>
          </a:p>
        </p:txBody>
      </p:sp>
      <p:sp>
        <p:nvSpPr>
          <p:cNvPr id="32" name="TextBox 31">
            <a:extLst>
              <a:ext uri="{FF2B5EF4-FFF2-40B4-BE49-F238E27FC236}">
                <a16:creationId xmlns:a16="http://schemas.microsoft.com/office/drawing/2014/main" id="{2FE417D7-71FF-4642-B3BA-6A91E08C7ED7}"/>
              </a:ext>
            </a:extLst>
          </p:cNvPr>
          <p:cNvSpPr txBox="1"/>
          <p:nvPr/>
        </p:nvSpPr>
        <p:spPr>
          <a:xfrm>
            <a:off x="6553608" y="950822"/>
            <a:ext cx="2851957" cy="954107"/>
          </a:xfrm>
          <a:prstGeom prst="rect">
            <a:avLst/>
          </a:prstGeom>
          <a:noFill/>
        </p:spPr>
        <p:txBody>
          <a:bodyPr wrap="square">
            <a:spAutoFit/>
          </a:bodyPr>
          <a:lstStyle/>
          <a:p>
            <a:r>
              <a:rPr lang="en-US" sz="1400" i="1" dirty="0"/>
              <a:t>Normalization</a:t>
            </a:r>
          </a:p>
          <a:p>
            <a:r>
              <a:rPr lang="en-US" sz="1400" i="1" dirty="0"/>
              <a:t>Augmentation</a:t>
            </a:r>
          </a:p>
          <a:p>
            <a:r>
              <a:rPr lang="en-US" sz="1400" i="1" dirty="0"/>
              <a:t>Normalization by pixel of each image </a:t>
            </a:r>
          </a:p>
          <a:p>
            <a:r>
              <a:rPr lang="en-US" sz="1400" i="1" dirty="0"/>
              <a:t>Normalization of all image </a:t>
            </a:r>
            <a:endParaRPr lang="en-IN" sz="1400" i="1" dirty="0"/>
          </a:p>
        </p:txBody>
      </p:sp>
      <p:sp>
        <p:nvSpPr>
          <p:cNvPr id="33" name="Rectangle: Rounded Corners 32">
            <a:extLst>
              <a:ext uri="{FF2B5EF4-FFF2-40B4-BE49-F238E27FC236}">
                <a16:creationId xmlns:a16="http://schemas.microsoft.com/office/drawing/2014/main" id="{830E0C84-99D4-405A-A53E-F95F472C7DD3}"/>
              </a:ext>
            </a:extLst>
          </p:cNvPr>
          <p:cNvSpPr/>
          <p:nvPr/>
        </p:nvSpPr>
        <p:spPr>
          <a:xfrm>
            <a:off x="4170498" y="420163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B7F5D1E-6D12-41EA-931F-FF0DD1EA80D8}"/>
              </a:ext>
            </a:extLst>
          </p:cNvPr>
          <p:cNvSpPr txBox="1"/>
          <p:nvPr/>
        </p:nvSpPr>
        <p:spPr>
          <a:xfrm>
            <a:off x="4170498" y="4179697"/>
            <a:ext cx="1925503" cy="646331"/>
          </a:xfrm>
          <a:prstGeom prst="rect">
            <a:avLst/>
          </a:prstGeom>
          <a:noFill/>
        </p:spPr>
        <p:txBody>
          <a:bodyPr wrap="square">
            <a:spAutoFit/>
          </a:bodyPr>
          <a:lstStyle/>
          <a:p>
            <a:pPr algn="ctr"/>
            <a:r>
              <a:rPr lang="en-US" dirty="0"/>
              <a:t>Hyper parameter tuning</a:t>
            </a:r>
            <a:endParaRPr lang="en-IN" dirty="0"/>
          </a:p>
        </p:txBody>
      </p:sp>
      <p:sp>
        <p:nvSpPr>
          <p:cNvPr id="35" name="TextBox 34">
            <a:extLst>
              <a:ext uri="{FF2B5EF4-FFF2-40B4-BE49-F238E27FC236}">
                <a16:creationId xmlns:a16="http://schemas.microsoft.com/office/drawing/2014/main" id="{379D29EB-6861-487E-AB63-E86EBB549AB8}"/>
              </a:ext>
            </a:extLst>
          </p:cNvPr>
          <p:cNvSpPr txBox="1"/>
          <p:nvPr/>
        </p:nvSpPr>
        <p:spPr>
          <a:xfrm>
            <a:off x="6514212" y="1904929"/>
            <a:ext cx="2240321" cy="1169551"/>
          </a:xfrm>
          <a:prstGeom prst="rect">
            <a:avLst/>
          </a:prstGeom>
          <a:noFill/>
        </p:spPr>
        <p:txBody>
          <a:bodyPr wrap="square">
            <a:spAutoFit/>
          </a:bodyPr>
          <a:lstStyle/>
          <a:p>
            <a:endParaRPr lang="en-US" sz="1400" i="1" dirty="0"/>
          </a:p>
          <a:p>
            <a:r>
              <a:rPr lang="en-US" sz="1400" i="1" dirty="0" err="1"/>
              <a:t>Mobilenet</a:t>
            </a:r>
            <a:endParaRPr lang="en-US" sz="1400" i="1" dirty="0"/>
          </a:p>
          <a:p>
            <a:r>
              <a:rPr lang="en-US" sz="1400" i="1" dirty="0"/>
              <a:t>SSD-</a:t>
            </a:r>
            <a:r>
              <a:rPr lang="en-US" sz="1400" i="1" dirty="0" err="1"/>
              <a:t>Mobilenet</a:t>
            </a:r>
            <a:endParaRPr lang="en-US" sz="1400" i="1" dirty="0"/>
          </a:p>
          <a:p>
            <a:r>
              <a:rPr lang="en-US" sz="1400" i="1" dirty="0"/>
              <a:t>Yolo v3 based</a:t>
            </a:r>
          </a:p>
          <a:p>
            <a:r>
              <a:rPr lang="en-US" sz="1400" i="1" dirty="0"/>
              <a:t>EfficientnetB5</a:t>
            </a:r>
          </a:p>
        </p:txBody>
      </p:sp>
      <p:sp>
        <p:nvSpPr>
          <p:cNvPr id="36" name="TextBox 35">
            <a:extLst>
              <a:ext uri="{FF2B5EF4-FFF2-40B4-BE49-F238E27FC236}">
                <a16:creationId xmlns:a16="http://schemas.microsoft.com/office/drawing/2014/main" id="{EA3CD451-65D2-4DF7-9631-D79B6C918271}"/>
              </a:ext>
            </a:extLst>
          </p:cNvPr>
          <p:cNvSpPr txBox="1"/>
          <p:nvPr/>
        </p:nvSpPr>
        <p:spPr>
          <a:xfrm>
            <a:off x="6577728" y="4110112"/>
            <a:ext cx="1925502" cy="954107"/>
          </a:xfrm>
          <a:prstGeom prst="rect">
            <a:avLst/>
          </a:prstGeom>
          <a:noFill/>
        </p:spPr>
        <p:txBody>
          <a:bodyPr wrap="square">
            <a:spAutoFit/>
          </a:bodyPr>
          <a:lstStyle/>
          <a:p>
            <a:r>
              <a:rPr lang="en-US" sz="1400" i="1" dirty="0"/>
              <a:t>Learning rate finder</a:t>
            </a:r>
          </a:p>
          <a:p>
            <a:r>
              <a:rPr lang="en-US" sz="1400" i="1" dirty="0"/>
              <a:t>Cyclic Learning</a:t>
            </a:r>
          </a:p>
          <a:p>
            <a:r>
              <a:rPr lang="en-US" sz="1400" i="1" dirty="0"/>
              <a:t>Progressive unfreezing</a:t>
            </a:r>
          </a:p>
          <a:p>
            <a:r>
              <a:rPr lang="en-US" sz="1400" i="1" dirty="0"/>
              <a:t>Batch Size</a:t>
            </a:r>
            <a:endParaRPr lang="en-IN" sz="1400" i="1" dirty="0"/>
          </a:p>
        </p:txBody>
      </p:sp>
      <p:sp>
        <p:nvSpPr>
          <p:cNvPr id="38" name="Rectangle: Rounded Corners 37">
            <a:extLst>
              <a:ext uri="{FF2B5EF4-FFF2-40B4-BE49-F238E27FC236}">
                <a16:creationId xmlns:a16="http://schemas.microsoft.com/office/drawing/2014/main" id="{B01B9906-48C8-4D15-B7F0-DE8BBECCCD75}"/>
              </a:ext>
            </a:extLst>
          </p:cNvPr>
          <p:cNvSpPr/>
          <p:nvPr/>
        </p:nvSpPr>
        <p:spPr>
          <a:xfrm>
            <a:off x="4194377" y="3129039"/>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09D7E978-C5E9-4DD5-A52A-C24BD4682C9D}"/>
              </a:ext>
            </a:extLst>
          </p:cNvPr>
          <p:cNvSpPr txBox="1"/>
          <p:nvPr/>
        </p:nvSpPr>
        <p:spPr>
          <a:xfrm>
            <a:off x="4194376" y="3287400"/>
            <a:ext cx="1925503" cy="369332"/>
          </a:xfrm>
          <a:prstGeom prst="rect">
            <a:avLst/>
          </a:prstGeom>
          <a:noFill/>
        </p:spPr>
        <p:txBody>
          <a:bodyPr wrap="square">
            <a:spAutoFit/>
          </a:bodyPr>
          <a:lstStyle/>
          <a:p>
            <a:pPr algn="ctr"/>
            <a:r>
              <a:rPr lang="en-US" dirty="0"/>
              <a:t>Monitor Loss </a:t>
            </a:r>
            <a:endParaRPr lang="en-IN" dirty="0"/>
          </a:p>
        </p:txBody>
      </p:sp>
      <p:sp>
        <p:nvSpPr>
          <p:cNvPr id="40" name="TextBox 39">
            <a:extLst>
              <a:ext uri="{FF2B5EF4-FFF2-40B4-BE49-F238E27FC236}">
                <a16:creationId xmlns:a16="http://schemas.microsoft.com/office/drawing/2014/main" id="{E0E08E11-D310-41DF-9AAB-CA77F509D646}"/>
              </a:ext>
            </a:extLst>
          </p:cNvPr>
          <p:cNvSpPr txBox="1"/>
          <p:nvPr/>
        </p:nvSpPr>
        <p:spPr>
          <a:xfrm>
            <a:off x="6562714" y="3118070"/>
            <a:ext cx="1709925" cy="523220"/>
          </a:xfrm>
          <a:prstGeom prst="rect">
            <a:avLst/>
          </a:prstGeom>
          <a:noFill/>
        </p:spPr>
        <p:txBody>
          <a:bodyPr wrap="square">
            <a:spAutoFit/>
          </a:bodyPr>
          <a:lstStyle/>
          <a:p>
            <a:r>
              <a:rPr lang="en-US" sz="1400" i="1" dirty="0"/>
              <a:t>IOU: MSE</a:t>
            </a:r>
          </a:p>
          <a:p>
            <a:r>
              <a:rPr lang="en-US" sz="1400" i="1" dirty="0"/>
              <a:t>Categorical accuracy</a:t>
            </a:r>
            <a:endParaRPr lang="en-IN" sz="1400" i="1" dirty="0"/>
          </a:p>
        </p:txBody>
      </p:sp>
      <p:sp>
        <p:nvSpPr>
          <p:cNvPr id="41" name="Arrow: Down 40">
            <a:extLst>
              <a:ext uri="{FF2B5EF4-FFF2-40B4-BE49-F238E27FC236}">
                <a16:creationId xmlns:a16="http://schemas.microsoft.com/office/drawing/2014/main" id="{E49FE77F-C5B3-4009-AF96-A0BC9B1ED0DA}"/>
              </a:ext>
            </a:extLst>
          </p:cNvPr>
          <p:cNvSpPr/>
          <p:nvPr/>
        </p:nvSpPr>
        <p:spPr>
          <a:xfrm>
            <a:off x="2100311" y="17865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DD06EBF8-05E2-4A52-8C67-5B0CC638D59F}"/>
              </a:ext>
            </a:extLst>
          </p:cNvPr>
          <p:cNvSpPr/>
          <p:nvPr/>
        </p:nvSpPr>
        <p:spPr>
          <a:xfrm>
            <a:off x="2100311" y="301315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72A08BF-4E95-41DF-A992-45C01DDCEE73}"/>
              </a:ext>
            </a:extLst>
          </p:cNvPr>
          <p:cNvSpPr/>
          <p:nvPr/>
        </p:nvSpPr>
        <p:spPr>
          <a:xfrm>
            <a:off x="2100311" y="3760356"/>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a:extLst>
              <a:ext uri="{FF2B5EF4-FFF2-40B4-BE49-F238E27FC236}">
                <a16:creationId xmlns:a16="http://schemas.microsoft.com/office/drawing/2014/main" id="{A2F5A787-4286-445B-B371-D94066E5679F}"/>
              </a:ext>
            </a:extLst>
          </p:cNvPr>
          <p:cNvSpPr/>
          <p:nvPr/>
        </p:nvSpPr>
        <p:spPr>
          <a:xfrm>
            <a:off x="2100311" y="4540655"/>
            <a:ext cx="257452" cy="37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Down 44">
            <a:extLst>
              <a:ext uri="{FF2B5EF4-FFF2-40B4-BE49-F238E27FC236}">
                <a16:creationId xmlns:a16="http://schemas.microsoft.com/office/drawing/2014/main" id="{D2C178FE-B6F5-434C-BDF6-3DBB42FC7768}"/>
              </a:ext>
            </a:extLst>
          </p:cNvPr>
          <p:cNvSpPr/>
          <p:nvPr/>
        </p:nvSpPr>
        <p:spPr>
          <a:xfrm>
            <a:off x="5046851" y="175329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2A7B3CFB-7DC6-4091-A371-35FAF3768184}"/>
              </a:ext>
            </a:extLst>
          </p:cNvPr>
          <p:cNvSpPr/>
          <p:nvPr/>
        </p:nvSpPr>
        <p:spPr>
          <a:xfrm>
            <a:off x="5042307" y="2757849"/>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Down 46">
            <a:extLst>
              <a:ext uri="{FF2B5EF4-FFF2-40B4-BE49-F238E27FC236}">
                <a16:creationId xmlns:a16="http://schemas.microsoft.com/office/drawing/2014/main" id="{18FEE514-9A36-4A3D-BC6C-CFA428062A89}"/>
              </a:ext>
            </a:extLst>
          </p:cNvPr>
          <p:cNvSpPr/>
          <p:nvPr/>
        </p:nvSpPr>
        <p:spPr>
          <a:xfrm>
            <a:off x="5042307" y="3780322"/>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E73109EF-936C-4AFE-BAE4-F70EA9CED7E4}"/>
              </a:ext>
            </a:extLst>
          </p:cNvPr>
          <p:cNvSpPr/>
          <p:nvPr/>
        </p:nvSpPr>
        <p:spPr>
          <a:xfrm>
            <a:off x="5042307" y="483314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Elbow 49">
            <a:extLst>
              <a:ext uri="{FF2B5EF4-FFF2-40B4-BE49-F238E27FC236}">
                <a16:creationId xmlns:a16="http://schemas.microsoft.com/office/drawing/2014/main" id="{4FE53F99-B8F4-43EA-A36E-A20115470081}"/>
              </a:ext>
            </a:extLst>
          </p:cNvPr>
          <p:cNvCxnSpPr>
            <a:stCxn id="20" idx="2"/>
            <a:endCxn id="23" idx="1"/>
          </p:cNvCxnSpPr>
          <p:nvPr/>
        </p:nvCxnSpPr>
        <p:spPr>
          <a:xfrm rot="5400000" flipH="1" flipV="1">
            <a:off x="1199595" y="2433634"/>
            <a:ext cx="3976659" cy="1965146"/>
          </a:xfrm>
          <a:prstGeom prst="bentConnector4">
            <a:avLst>
              <a:gd name="adj1" fmla="val -5749"/>
              <a:gd name="adj2" fmla="val 744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2EEF98-D2F5-450E-A0C0-B19CCEF0AD79}"/>
              </a:ext>
            </a:extLst>
          </p:cNvPr>
          <p:cNvCxnSpPr>
            <a:stCxn id="27" idx="3"/>
            <a:endCxn id="28" idx="1"/>
          </p:cNvCxnSpPr>
          <p:nvPr/>
        </p:nvCxnSpPr>
        <p:spPr>
          <a:xfrm flipV="1">
            <a:off x="6159277" y="1338382"/>
            <a:ext cx="3904375" cy="4091742"/>
          </a:xfrm>
          <a:prstGeom prst="bentConnector3">
            <a:avLst>
              <a:gd name="adj1" fmla="val 86608"/>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39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8325FC-79C8-D747-9CB4-FF0659CBE877}"/>
              </a:ext>
            </a:extLst>
          </p:cNvPr>
          <p:cNvSpPr>
            <a:spLocks noGrp="1"/>
          </p:cNvSpPr>
          <p:nvPr>
            <p:ph type="title"/>
          </p:nvPr>
        </p:nvSpPr>
        <p:spPr>
          <a:xfrm>
            <a:off x="493295" y="365126"/>
            <a:ext cx="10860505" cy="513180"/>
          </a:xfrm>
        </p:spPr>
        <p:txBody>
          <a:bodyPr>
            <a:noAutofit/>
          </a:bodyPr>
          <a:lstStyle/>
          <a:p>
            <a:r>
              <a:rPr lang="en-US" sz="3600" b="1" i="1" dirty="0">
                <a:solidFill>
                  <a:schemeClr val="accent1">
                    <a:lumMod val="50000"/>
                  </a:schemeClr>
                </a:solidFill>
              </a:rPr>
              <a:t>Initial  Models</a:t>
            </a:r>
            <a:endParaRPr lang="en-US" sz="3600" i="1" dirty="0"/>
          </a:p>
        </p:txBody>
      </p:sp>
      <p:sp>
        <p:nvSpPr>
          <p:cNvPr id="7" name="TextBox 6">
            <a:extLst>
              <a:ext uri="{FF2B5EF4-FFF2-40B4-BE49-F238E27FC236}">
                <a16:creationId xmlns:a16="http://schemas.microsoft.com/office/drawing/2014/main" id="{4C94D4D3-DB77-E84A-A4E7-501A9D68A5C8}"/>
              </a:ext>
            </a:extLst>
          </p:cNvPr>
          <p:cNvSpPr txBox="1"/>
          <p:nvPr/>
        </p:nvSpPr>
        <p:spPr>
          <a:xfrm>
            <a:off x="949792" y="989768"/>
            <a:ext cx="8626694" cy="461665"/>
          </a:xfrm>
          <a:prstGeom prst="rect">
            <a:avLst/>
          </a:prstGeom>
          <a:noFill/>
        </p:spPr>
        <p:txBody>
          <a:bodyPr wrap="square" rtlCol="0">
            <a:spAutoFit/>
          </a:bodyPr>
          <a:lstStyle/>
          <a:p>
            <a:r>
              <a:rPr lang="en-US" sz="2400" dirty="0" err="1">
                <a:solidFill>
                  <a:srgbClr val="0070C0"/>
                </a:solidFill>
              </a:rPr>
              <a:t>MobileNet</a:t>
            </a:r>
            <a:r>
              <a:rPr lang="en-US" sz="2400" dirty="0">
                <a:solidFill>
                  <a:srgbClr val="0070C0"/>
                </a:solidFill>
              </a:rPr>
              <a:t> V2-  Classification and Localization</a:t>
            </a:r>
          </a:p>
        </p:txBody>
      </p:sp>
      <p:pic>
        <p:nvPicPr>
          <p:cNvPr id="8" name="Picture 7">
            <a:extLst>
              <a:ext uri="{FF2B5EF4-FFF2-40B4-BE49-F238E27FC236}">
                <a16:creationId xmlns:a16="http://schemas.microsoft.com/office/drawing/2014/main" id="{684AAC5D-4651-DD4E-90C8-C3CB0DBE6B11}"/>
              </a:ext>
            </a:extLst>
          </p:cNvPr>
          <p:cNvPicPr>
            <a:picLocks noChangeAspect="1"/>
          </p:cNvPicPr>
          <p:nvPr/>
        </p:nvPicPr>
        <p:blipFill>
          <a:blip r:embed="rId2"/>
          <a:stretch>
            <a:fillRect/>
          </a:stretch>
        </p:blipFill>
        <p:spPr>
          <a:xfrm>
            <a:off x="1020217" y="1525512"/>
            <a:ext cx="4298340" cy="1687830"/>
          </a:xfrm>
          <a:prstGeom prst="rect">
            <a:avLst/>
          </a:prstGeom>
        </p:spPr>
      </p:pic>
      <p:pic>
        <p:nvPicPr>
          <p:cNvPr id="9" name="Picture 8">
            <a:extLst>
              <a:ext uri="{FF2B5EF4-FFF2-40B4-BE49-F238E27FC236}">
                <a16:creationId xmlns:a16="http://schemas.microsoft.com/office/drawing/2014/main" id="{718AAAAB-66BC-4648-BA5F-665CF5438E9C}"/>
              </a:ext>
            </a:extLst>
          </p:cNvPr>
          <p:cNvPicPr>
            <a:picLocks noChangeAspect="1"/>
          </p:cNvPicPr>
          <p:nvPr/>
        </p:nvPicPr>
        <p:blipFill>
          <a:blip r:embed="rId3"/>
          <a:stretch>
            <a:fillRect/>
          </a:stretch>
        </p:blipFill>
        <p:spPr>
          <a:xfrm>
            <a:off x="1162080" y="3500564"/>
            <a:ext cx="3106153" cy="1767831"/>
          </a:xfrm>
          <a:prstGeom prst="rect">
            <a:avLst/>
          </a:prstGeom>
        </p:spPr>
      </p:pic>
      <p:pic>
        <p:nvPicPr>
          <p:cNvPr id="3" name="Picture 2">
            <a:extLst>
              <a:ext uri="{FF2B5EF4-FFF2-40B4-BE49-F238E27FC236}">
                <a16:creationId xmlns:a16="http://schemas.microsoft.com/office/drawing/2014/main" id="{384BAF52-3B42-DC45-A3AF-0AC4BFEDCA5A}"/>
              </a:ext>
            </a:extLst>
          </p:cNvPr>
          <p:cNvPicPr>
            <a:picLocks noChangeAspect="1"/>
          </p:cNvPicPr>
          <p:nvPr/>
        </p:nvPicPr>
        <p:blipFill>
          <a:blip r:embed="rId4"/>
          <a:stretch>
            <a:fillRect/>
          </a:stretch>
        </p:blipFill>
        <p:spPr>
          <a:xfrm>
            <a:off x="6477863" y="3368779"/>
            <a:ext cx="4196823" cy="2477464"/>
          </a:xfrm>
          <a:prstGeom prst="rect">
            <a:avLst/>
          </a:prstGeom>
        </p:spPr>
      </p:pic>
      <p:pic>
        <p:nvPicPr>
          <p:cNvPr id="6" name="Picture 5">
            <a:extLst>
              <a:ext uri="{FF2B5EF4-FFF2-40B4-BE49-F238E27FC236}">
                <a16:creationId xmlns:a16="http://schemas.microsoft.com/office/drawing/2014/main" id="{3834B828-178D-514A-83A2-18BB5368D2BE}"/>
              </a:ext>
            </a:extLst>
          </p:cNvPr>
          <p:cNvPicPr>
            <a:picLocks noChangeAspect="1"/>
          </p:cNvPicPr>
          <p:nvPr/>
        </p:nvPicPr>
        <p:blipFill>
          <a:blip r:embed="rId5"/>
          <a:stretch>
            <a:fillRect/>
          </a:stretch>
        </p:blipFill>
        <p:spPr>
          <a:xfrm>
            <a:off x="5672174" y="1370074"/>
            <a:ext cx="2904101" cy="1998705"/>
          </a:xfrm>
          <a:prstGeom prst="rect">
            <a:avLst/>
          </a:prstGeom>
        </p:spPr>
      </p:pic>
      <p:pic>
        <p:nvPicPr>
          <p:cNvPr id="10" name="Picture 9">
            <a:extLst>
              <a:ext uri="{FF2B5EF4-FFF2-40B4-BE49-F238E27FC236}">
                <a16:creationId xmlns:a16="http://schemas.microsoft.com/office/drawing/2014/main" id="{6B42F74A-4A68-864E-9B43-365CDD84F55B}"/>
              </a:ext>
            </a:extLst>
          </p:cNvPr>
          <p:cNvPicPr>
            <a:picLocks noChangeAspect="1"/>
          </p:cNvPicPr>
          <p:nvPr/>
        </p:nvPicPr>
        <p:blipFill>
          <a:blip r:embed="rId6"/>
          <a:stretch>
            <a:fillRect/>
          </a:stretch>
        </p:blipFill>
        <p:spPr>
          <a:xfrm>
            <a:off x="8702442" y="1334808"/>
            <a:ext cx="2847154" cy="1979218"/>
          </a:xfrm>
          <a:prstGeom prst="rect">
            <a:avLst/>
          </a:prstGeom>
        </p:spPr>
      </p:pic>
      <p:sp>
        <p:nvSpPr>
          <p:cNvPr id="11" name="TextBox 10">
            <a:extLst>
              <a:ext uri="{FF2B5EF4-FFF2-40B4-BE49-F238E27FC236}">
                <a16:creationId xmlns:a16="http://schemas.microsoft.com/office/drawing/2014/main" id="{E6B0F141-2217-204D-BF16-9B57F2CD7514}"/>
              </a:ext>
            </a:extLst>
          </p:cNvPr>
          <p:cNvSpPr txBox="1"/>
          <p:nvPr/>
        </p:nvSpPr>
        <p:spPr>
          <a:xfrm>
            <a:off x="1037234" y="5661577"/>
            <a:ext cx="4497860" cy="646331"/>
          </a:xfrm>
          <a:prstGeom prst="rect">
            <a:avLst/>
          </a:prstGeom>
          <a:noFill/>
        </p:spPr>
        <p:txBody>
          <a:bodyPr wrap="square" rtlCol="0">
            <a:spAutoFit/>
          </a:bodyPr>
          <a:lstStyle/>
          <a:p>
            <a:r>
              <a:rPr lang="en-US" dirty="0">
                <a:solidFill>
                  <a:srgbClr val="00B0F0"/>
                </a:solidFill>
              </a:rPr>
              <a:t>Accuracy Low . </a:t>
            </a:r>
          </a:p>
          <a:p>
            <a:r>
              <a:rPr lang="en-US" dirty="0">
                <a:solidFill>
                  <a:srgbClr val="00B0F0"/>
                </a:solidFill>
              </a:rPr>
              <a:t>Need further fine tuning to use this model</a:t>
            </a:r>
          </a:p>
        </p:txBody>
      </p:sp>
    </p:spTree>
    <p:extLst>
      <p:ext uri="{BB962C8B-B14F-4D97-AF65-F5344CB8AC3E}">
        <p14:creationId xmlns:p14="http://schemas.microsoft.com/office/powerpoint/2010/main" val="3924437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34BD5A-7005-1D4F-8E7A-7FAC48569426}"/>
              </a:ext>
            </a:extLst>
          </p:cNvPr>
          <p:cNvSpPr txBox="1">
            <a:spLocks/>
          </p:cNvSpPr>
          <p:nvPr/>
        </p:nvSpPr>
        <p:spPr>
          <a:xfrm>
            <a:off x="493295" y="365126"/>
            <a:ext cx="10860505" cy="5131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a:solidFill>
                  <a:schemeClr val="accent1">
                    <a:lumMod val="50000"/>
                  </a:schemeClr>
                </a:solidFill>
              </a:rPr>
              <a:t>Initial  Models</a:t>
            </a:r>
            <a:endParaRPr lang="en-US" sz="3600" i="1" dirty="0"/>
          </a:p>
        </p:txBody>
      </p:sp>
      <p:pic>
        <p:nvPicPr>
          <p:cNvPr id="5" name="Picture 4">
            <a:extLst>
              <a:ext uri="{FF2B5EF4-FFF2-40B4-BE49-F238E27FC236}">
                <a16:creationId xmlns:a16="http://schemas.microsoft.com/office/drawing/2014/main" id="{15B03F21-9A0D-E94A-A833-BA213F8E0292}"/>
              </a:ext>
            </a:extLst>
          </p:cNvPr>
          <p:cNvPicPr>
            <a:picLocks noChangeAspect="1"/>
          </p:cNvPicPr>
          <p:nvPr/>
        </p:nvPicPr>
        <p:blipFill>
          <a:blip r:embed="rId2"/>
          <a:stretch>
            <a:fillRect/>
          </a:stretch>
        </p:blipFill>
        <p:spPr>
          <a:xfrm>
            <a:off x="6681287" y="1737595"/>
            <a:ext cx="2701096" cy="1285103"/>
          </a:xfrm>
          <a:prstGeom prst="rect">
            <a:avLst/>
          </a:prstGeom>
        </p:spPr>
      </p:pic>
      <p:sp>
        <p:nvSpPr>
          <p:cNvPr id="6" name="TextBox 5">
            <a:extLst>
              <a:ext uri="{FF2B5EF4-FFF2-40B4-BE49-F238E27FC236}">
                <a16:creationId xmlns:a16="http://schemas.microsoft.com/office/drawing/2014/main" id="{08989A70-3E6F-EC4B-994E-212CC9035831}"/>
              </a:ext>
            </a:extLst>
          </p:cNvPr>
          <p:cNvSpPr txBox="1"/>
          <p:nvPr/>
        </p:nvSpPr>
        <p:spPr>
          <a:xfrm>
            <a:off x="949792" y="989768"/>
            <a:ext cx="8626694" cy="461665"/>
          </a:xfrm>
          <a:prstGeom prst="rect">
            <a:avLst/>
          </a:prstGeom>
          <a:noFill/>
        </p:spPr>
        <p:txBody>
          <a:bodyPr wrap="square" rtlCol="0">
            <a:spAutoFit/>
          </a:bodyPr>
          <a:lstStyle/>
          <a:p>
            <a:r>
              <a:rPr lang="en-US" sz="2400" dirty="0">
                <a:solidFill>
                  <a:srgbClr val="0070C0"/>
                </a:solidFill>
              </a:rPr>
              <a:t>Yolo v3 Based</a:t>
            </a:r>
          </a:p>
        </p:txBody>
      </p:sp>
      <p:pic>
        <p:nvPicPr>
          <p:cNvPr id="7" name="Picture 6">
            <a:extLst>
              <a:ext uri="{FF2B5EF4-FFF2-40B4-BE49-F238E27FC236}">
                <a16:creationId xmlns:a16="http://schemas.microsoft.com/office/drawing/2014/main" id="{05EBF66D-92B2-904E-AB7E-7FA39E444F37}"/>
              </a:ext>
            </a:extLst>
          </p:cNvPr>
          <p:cNvPicPr>
            <a:picLocks noChangeAspect="1"/>
          </p:cNvPicPr>
          <p:nvPr/>
        </p:nvPicPr>
        <p:blipFill>
          <a:blip r:embed="rId3"/>
          <a:stretch>
            <a:fillRect/>
          </a:stretch>
        </p:blipFill>
        <p:spPr>
          <a:xfrm>
            <a:off x="493295" y="1451434"/>
            <a:ext cx="3390660" cy="2119670"/>
          </a:xfrm>
          <a:prstGeom prst="rect">
            <a:avLst/>
          </a:prstGeom>
        </p:spPr>
      </p:pic>
      <p:pic>
        <p:nvPicPr>
          <p:cNvPr id="8" name="Picture 7">
            <a:extLst>
              <a:ext uri="{FF2B5EF4-FFF2-40B4-BE49-F238E27FC236}">
                <a16:creationId xmlns:a16="http://schemas.microsoft.com/office/drawing/2014/main" id="{13D553F8-82B9-B14E-98F2-C717D14E6C93}"/>
              </a:ext>
            </a:extLst>
          </p:cNvPr>
          <p:cNvPicPr>
            <a:picLocks noChangeAspect="1"/>
          </p:cNvPicPr>
          <p:nvPr/>
        </p:nvPicPr>
        <p:blipFill>
          <a:blip r:embed="rId4"/>
          <a:stretch>
            <a:fillRect/>
          </a:stretch>
        </p:blipFill>
        <p:spPr>
          <a:xfrm>
            <a:off x="5781987" y="3308861"/>
            <a:ext cx="5084291" cy="2526959"/>
          </a:xfrm>
          <a:prstGeom prst="rect">
            <a:avLst/>
          </a:prstGeom>
        </p:spPr>
      </p:pic>
      <p:sp>
        <p:nvSpPr>
          <p:cNvPr id="9" name="TextBox 8">
            <a:extLst>
              <a:ext uri="{FF2B5EF4-FFF2-40B4-BE49-F238E27FC236}">
                <a16:creationId xmlns:a16="http://schemas.microsoft.com/office/drawing/2014/main" id="{2F2E1E5D-254A-8640-916B-C536C31BA9B8}"/>
              </a:ext>
            </a:extLst>
          </p:cNvPr>
          <p:cNvSpPr txBox="1"/>
          <p:nvPr/>
        </p:nvSpPr>
        <p:spPr>
          <a:xfrm>
            <a:off x="1037234" y="5661577"/>
            <a:ext cx="4497860" cy="646331"/>
          </a:xfrm>
          <a:prstGeom prst="rect">
            <a:avLst/>
          </a:prstGeom>
          <a:noFill/>
        </p:spPr>
        <p:txBody>
          <a:bodyPr wrap="square" rtlCol="0">
            <a:spAutoFit/>
          </a:bodyPr>
          <a:lstStyle/>
          <a:p>
            <a:r>
              <a:rPr lang="en-US" dirty="0">
                <a:solidFill>
                  <a:srgbClr val="00B0F0"/>
                </a:solidFill>
              </a:rPr>
              <a:t>Though IOU reasonably good, accuracy Low . Will need further fine tuning to use this model</a:t>
            </a:r>
          </a:p>
        </p:txBody>
      </p:sp>
    </p:spTree>
    <p:extLst>
      <p:ext uri="{BB962C8B-B14F-4D97-AF65-F5344CB8AC3E}">
        <p14:creationId xmlns:p14="http://schemas.microsoft.com/office/powerpoint/2010/main" val="3333016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1AC013-0293-4D56-ABBB-D56DF82CD33D}"/>
              </a:ext>
            </a:extLst>
          </p:cNvPr>
          <p:cNvSpPr>
            <a:spLocks noGrp="1"/>
          </p:cNvSpPr>
          <p:nvPr>
            <p:ph idx="1"/>
          </p:nvPr>
        </p:nvSpPr>
        <p:spPr>
          <a:xfrm>
            <a:off x="248794" y="2182590"/>
            <a:ext cx="4015154" cy="2238375"/>
          </a:xfrm>
        </p:spPr>
        <p:txBody>
          <a:bodyPr>
            <a:noAutofit/>
          </a:bodyPr>
          <a:lstStyle/>
          <a:p>
            <a:pPr>
              <a:buFontTx/>
              <a:buChar char="-"/>
            </a:pPr>
            <a:r>
              <a:rPr lang="en-IN" sz="1600" dirty="0">
                <a:solidFill>
                  <a:schemeClr val="accent1">
                    <a:lumMod val="75000"/>
                  </a:schemeClr>
                </a:solidFill>
              </a:rPr>
              <a:t>Import the necessary libraries and  TF Object Detection API</a:t>
            </a:r>
          </a:p>
          <a:p>
            <a:pPr>
              <a:buFontTx/>
              <a:buChar char="-"/>
            </a:pPr>
            <a:r>
              <a:rPr lang="en-IN" sz="1600" dirty="0">
                <a:solidFill>
                  <a:schemeClr val="accent1">
                    <a:lumMod val="75000"/>
                  </a:schemeClr>
                </a:solidFill>
              </a:rPr>
              <a:t> Load images and annotations</a:t>
            </a:r>
          </a:p>
          <a:p>
            <a:pPr>
              <a:buFontTx/>
              <a:buChar char="-"/>
            </a:pPr>
            <a:r>
              <a:rPr lang="en-IN" sz="1600" dirty="0">
                <a:solidFill>
                  <a:schemeClr val="accent1">
                    <a:lumMod val="75000"/>
                  </a:schemeClr>
                </a:solidFill>
              </a:rPr>
              <a:t> Prepare utility to create Tensor flow records</a:t>
            </a:r>
          </a:p>
          <a:p>
            <a:pPr>
              <a:buFontTx/>
              <a:buChar char="-"/>
            </a:pPr>
            <a:r>
              <a:rPr lang="en-IN" sz="1600" dirty="0">
                <a:solidFill>
                  <a:schemeClr val="accent1">
                    <a:lumMod val="75000"/>
                  </a:schemeClr>
                </a:solidFill>
              </a:rPr>
              <a:t> Create label map file</a:t>
            </a:r>
          </a:p>
          <a:p>
            <a:pPr marL="0" indent="0">
              <a:buNone/>
            </a:pPr>
            <a:r>
              <a:rPr lang="en-IN" sz="1600" dirty="0">
                <a:solidFill>
                  <a:schemeClr val="accent1">
                    <a:lumMod val="75000"/>
                  </a:schemeClr>
                </a:solidFill>
              </a:rPr>
              <a:t>-    Configure  training /evaluation pipeline</a:t>
            </a:r>
          </a:p>
          <a:p>
            <a:pPr>
              <a:buFontTx/>
              <a:buChar char="-"/>
            </a:pPr>
            <a:r>
              <a:rPr lang="en-IN" sz="1600" dirty="0">
                <a:solidFill>
                  <a:schemeClr val="accent1">
                    <a:lumMod val="75000"/>
                  </a:schemeClr>
                </a:solidFill>
              </a:rPr>
              <a:t>Identify evaluation metrics :coco</a:t>
            </a:r>
          </a:p>
          <a:p>
            <a:pPr>
              <a:buFontTx/>
              <a:buChar char="-"/>
            </a:pPr>
            <a:r>
              <a:rPr lang="en-IN" sz="1600" dirty="0">
                <a:solidFill>
                  <a:schemeClr val="accent1">
                    <a:lumMod val="75000"/>
                  </a:schemeClr>
                </a:solidFill>
              </a:rPr>
              <a:t>Train and evaluate the model (subset of data and full data)</a:t>
            </a:r>
          </a:p>
          <a:p>
            <a:pPr marL="0" indent="0">
              <a:buNone/>
            </a:pPr>
            <a:endParaRPr lang="en-IN" sz="1600" dirty="0">
              <a:solidFill>
                <a:schemeClr val="accent1">
                  <a:lumMod val="75000"/>
                </a:schemeClr>
              </a:solidFill>
            </a:endParaRPr>
          </a:p>
          <a:p>
            <a:pPr marL="0" indent="0">
              <a:buNone/>
            </a:pPr>
            <a:endParaRPr lang="en-IN" sz="1600" dirty="0">
              <a:solidFill>
                <a:schemeClr val="accent1">
                  <a:lumMod val="75000"/>
                </a:schemeClr>
              </a:solidFill>
            </a:endParaRPr>
          </a:p>
          <a:p>
            <a:pPr marL="0" indent="0">
              <a:buNone/>
            </a:pPr>
            <a:endParaRPr lang="en-IN" sz="1600" dirty="0">
              <a:solidFill>
                <a:schemeClr val="accent1">
                  <a:lumMod val="75000"/>
                </a:schemeClr>
              </a:solidFill>
            </a:endParaRPr>
          </a:p>
          <a:p>
            <a:pPr marL="0" indent="0">
              <a:buNone/>
            </a:pPr>
            <a:endParaRPr lang="en-IN" sz="1600" dirty="0">
              <a:solidFill>
                <a:schemeClr val="accent1">
                  <a:lumMod val="75000"/>
                </a:schemeClr>
              </a:solidFill>
            </a:endParaRPr>
          </a:p>
          <a:p>
            <a:endParaRPr lang="en-IN" sz="1600" dirty="0">
              <a:solidFill>
                <a:schemeClr val="accent1">
                  <a:lumMod val="75000"/>
                </a:schemeClr>
              </a:solidFill>
            </a:endParaRPr>
          </a:p>
          <a:p>
            <a:endParaRPr lang="en-IN" sz="1600" dirty="0">
              <a:solidFill>
                <a:schemeClr val="accent1">
                  <a:lumMod val="75000"/>
                </a:schemeClr>
              </a:solidFill>
            </a:endParaRPr>
          </a:p>
        </p:txBody>
      </p:sp>
      <p:sp>
        <p:nvSpPr>
          <p:cNvPr id="4" name="TextBox 3">
            <a:extLst>
              <a:ext uri="{FF2B5EF4-FFF2-40B4-BE49-F238E27FC236}">
                <a16:creationId xmlns:a16="http://schemas.microsoft.com/office/drawing/2014/main" id="{81CE3F1F-04BB-E140-A0DE-5BAADE2C6341}"/>
              </a:ext>
            </a:extLst>
          </p:cNvPr>
          <p:cNvSpPr txBox="1"/>
          <p:nvPr/>
        </p:nvSpPr>
        <p:spPr>
          <a:xfrm>
            <a:off x="366859" y="237966"/>
            <a:ext cx="5558983" cy="646331"/>
          </a:xfrm>
          <a:prstGeom prst="rect">
            <a:avLst/>
          </a:prstGeom>
          <a:noFill/>
        </p:spPr>
        <p:txBody>
          <a:bodyPr wrap="square" rtlCol="0">
            <a:spAutoFit/>
          </a:bodyPr>
          <a:lstStyle/>
          <a:p>
            <a:r>
              <a:rPr lang="en-US" sz="3600" b="1" i="1" dirty="0">
                <a:solidFill>
                  <a:schemeClr val="accent1">
                    <a:lumMod val="50000"/>
                  </a:schemeClr>
                </a:solidFill>
                <a:latin typeface="+mj-lt"/>
                <a:cs typeface="Calibri" panose="020F0502020204030204" pitchFamily="34" charset="0"/>
              </a:rPr>
              <a:t>Initial Models</a:t>
            </a:r>
            <a:endParaRPr lang="en-IN" sz="3600" b="1" i="1" dirty="0">
              <a:solidFill>
                <a:schemeClr val="accent1">
                  <a:lumMod val="50000"/>
                </a:schemeClr>
              </a:solidFill>
              <a:latin typeface="+mj-lt"/>
              <a:cs typeface="Calibri" panose="020F0502020204030204" pitchFamily="34" charset="0"/>
            </a:endParaRPr>
          </a:p>
        </p:txBody>
      </p:sp>
      <p:sp>
        <p:nvSpPr>
          <p:cNvPr id="8" name="TextBox 7">
            <a:extLst>
              <a:ext uri="{FF2B5EF4-FFF2-40B4-BE49-F238E27FC236}">
                <a16:creationId xmlns:a16="http://schemas.microsoft.com/office/drawing/2014/main" id="{FADFB311-2B18-E74C-9B7B-510856B18645}"/>
              </a:ext>
            </a:extLst>
          </p:cNvPr>
          <p:cNvSpPr txBox="1"/>
          <p:nvPr/>
        </p:nvSpPr>
        <p:spPr>
          <a:xfrm>
            <a:off x="416287" y="980410"/>
            <a:ext cx="4551237" cy="400110"/>
          </a:xfrm>
          <a:prstGeom prst="rect">
            <a:avLst/>
          </a:prstGeom>
          <a:noFill/>
        </p:spPr>
        <p:txBody>
          <a:bodyPr wrap="square" rtlCol="0">
            <a:spAutoFit/>
          </a:bodyPr>
          <a:lstStyle/>
          <a:p>
            <a:r>
              <a:rPr lang="en-IN" sz="2000" dirty="0">
                <a:solidFill>
                  <a:srgbClr val="0070C0"/>
                </a:solidFill>
              </a:rPr>
              <a:t>SSD- Mobile Net V2</a:t>
            </a:r>
          </a:p>
        </p:txBody>
      </p:sp>
      <p:sp>
        <p:nvSpPr>
          <p:cNvPr id="5" name="Rectangle 4">
            <a:extLst>
              <a:ext uri="{FF2B5EF4-FFF2-40B4-BE49-F238E27FC236}">
                <a16:creationId xmlns:a16="http://schemas.microsoft.com/office/drawing/2014/main" id="{F6AFA1E8-5203-014F-9D6C-8CD194028E08}"/>
              </a:ext>
            </a:extLst>
          </p:cNvPr>
          <p:cNvSpPr/>
          <p:nvPr/>
        </p:nvSpPr>
        <p:spPr>
          <a:xfrm>
            <a:off x="4362762" y="2067843"/>
            <a:ext cx="7383021" cy="3570208"/>
          </a:xfrm>
          <a:prstGeom prst="rect">
            <a:avLst/>
          </a:prstGeom>
        </p:spPr>
        <p:txBody>
          <a:bodyPr wrap="square">
            <a:spAutoFit/>
          </a:bodyPr>
          <a:lstStyle/>
          <a:p>
            <a:r>
              <a:rPr lang="en-IN" sz="1600" dirty="0">
                <a:solidFill>
                  <a:schemeClr val="accent1">
                    <a:lumMod val="75000"/>
                  </a:schemeClr>
                </a:solidFill>
              </a:rPr>
              <a:t>Batch size changed, classification loss changed from sigmoid to sigmoid focal ,optimizer changed and many other parameters modified to decrease the total loss starting from around 112 to bring it down to less than 2. </a:t>
            </a:r>
          </a:p>
          <a:p>
            <a:r>
              <a:rPr lang="en-IN" sz="1600" dirty="0">
                <a:solidFill>
                  <a:schemeClr val="accent1">
                    <a:lumMod val="75000"/>
                  </a:schemeClr>
                </a:solidFill>
              </a:rPr>
              <a:t>Some of the parameters represented below:</a:t>
            </a:r>
          </a:p>
          <a:p>
            <a:endParaRPr lang="en-IN" sz="1600" dirty="0">
              <a:solidFill>
                <a:schemeClr val="accent1">
                  <a:lumMod val="75000"/>
                </a:schemeClr>
              </a:solidFill>
            </a:endParaRPr>
          </a:p>
          <a:p>
            <a:pPr marL="285750" indent="-285750">
              <a:buFont typeface="Arial" panose="020B0604020202020204" pitchFamily="34" charset="0"/>
              <a:buChar char="•"/>
            </a:pPr>
            <a:r>
              <a:rPr lang="en-IN" sz="1600" dirty="0">
                <a:solidFill>
                  <a:schemeClr val="accent1">
                    <a:lumMod val="75000"/>
                  </a:schemeClr>
                </a:solidFill>
              </a:rPr>
              <a:t> </a:t>
            </a:r>
            <a:r>
              <a:rPr lang="en-IN" sz="1600" dirty="0" err="1">
                <a:solidFill>
                  <a:schemeClr val="accent1">
                    <a:lumMod val="75000"/>
                  </a:schemeClr>
                </a:solidFill>
              </a:rPr>
              <a:t>model.ssd.num_classes</a:t>
            </a:r>
            <a:r>
              <a:rPr lang="en-IN" sz="1600" dirty="0">
                <a:solidFill>
                  <a:schemeClr val="accent1">
                    <a:lumMod val="75000"/>
                  </a:schemeClr>
                </a:solidFill>
              </a:rPr>
              <a:t> = 196</a:t>
            </a:r>
          </a:p>
          <a:p>
            <a:pPr marL="285750" indent="-285750">
              <a:buFont typeface="Arial" panose="020B0604020202020204" pitchFamily="34" charset="0"/>
              <a:buChar char="•"/>
            </a:pPr>
            <a:r>
              <a:rPr lang="en-IN" sz="1600" dirty="0" err="1">
                <a:solidFill>
                  <a:schemeClr val="accent1">
                    <a:lumMod val="75000"/>
                  </a:schemeClr>
                </a:solidFill>
              </a:rPr>
              <a:t>Box_predictor:initializer</a:t>
            </a:r>
            <a:r>
              <a:rPr lang="en-IN" sz="1600" dirty="0">
                <a:solidFill>
                  <a:schemeClr val="accent1">
                    <a:lumMod val="75000"/>
                  </a:schemeClr>
                </a:solidFill>
              </a:rPr>
              <a:t>=</a:t>
            </a:r>
            <a:r>
              <a:rPr lang="en-IN" sz="1600" dirty="0" err="1">
                <a:solidFill>
                  <a:schemeClr val="accent1">
                    <a:lumMod val="75000"/>
                  </a:schemeClr>
                </a:solidFill>
              </a:rPr>
              <a:t>random_normal_initializer</a:t>
            </a:r>
            <a:endParaRPr lang="en-IN" sz="1600" dirty="0">
              <a:solidFill>
                <a:schemeClr val="accent1">
                  <a:lumMod val="75000"/>
                </a:schemeClr>
              </a:solidFill>
            </a:endParaRPr>
          </a:p>
          <a:p>
            <a:pPr marL="285750" indent="-285750">
              <a:buFont typeface="Arial" panose="020B0604020202020204" pitchFamily="34" charset="0"/>
              <a:buChar char="•"/>
            </a:pPr>
            <a:r>
              <a:rPr lang="en-IN" sz="1600" dirty="0" err="1">
                <a:solidFill>
                  <a:schemeClr val="accent1">
                    <a:lumMod val="75000"/>
                  </a:schemeClr>
                </a:solidFill>
              </a:rPr>
              <a:t>classification_loss</a:t>
            </a:r>
            <a:r>
              <a:rPr lang="en-IN" sz="1600" dirty="0">
                <a:solidFill>
                  <a:schemeClr val="accent1">
                    <a:lumMod val="75000"/>
                  </a:schemeClr>
                </a:solidFill>
              </a:rPr>
              <a:t>: </a:t>
            </a:r>
            <a:r>
              <a:rPr lang="en-IN" sz="1600" dirty="0" err="1">
                <a:solidFill>
                  <a:schemeClr val="accent1">
                    <a:lumMod val="75000"/>
                  </a:schemeClr>
                </a:solidFill>
              </a:rPr>
              <a:t>weighted_sigmoid_focal</a:t>
            </a:r>
            <a:r>
              <a:rPr lang="en-IN" sz="1600" dirty="0">
                <a:solidFill>
                  <a:schemeClr val="accent1">
                    <a:lumMod val="75000"/>
                  </a:schemeClr>
                </a:solidFill>
              </a:rPr>
              <a:t> gamma: 1.5 alpha: 0.25 </a:t>
            </a:r>
          </a:p>
          <a:p>
            <a:pPr marL="285750" indent="-285750">
              <a:buFont typeface="Arial" panose="020B0604020202020204" pitchFamily="34" charset="0"/>
              <a:buChar char="•"/>
            </a:pPr>
            <a:r>
              <a:rPr lang="en-US" sz="1600" dirty="0">
                <a:solidFill>
                  <a:schemeClr val="accent1">
                    <a:lumMod val="75000"/>
                  </a:schemeClr>
                </a:solidFill>
              </a:rPr>
              <a:t>optimizer : </a:t>
            </a:r>
            <a:r>
              <a:rPr lang="en-US" sz="1600" dirty="0" err="1">
                <a:solidFill>
                  <a:schemeClr val="accent1">
                    <a:lumMod val="75000"/>
                  </a:schemeClr>
                </a:solidFill>
              </a:rPr>
              <a:t>adam_optimizer</a:t>
            </a:r>
            <a:endParaRPr lang="en-IN" sz="1600" dirty="0">
              <a:solidFill>
                <a:schemeClr val="accent1">
                  <a:lumMod val="75000"/>
                </a:schemeClr>
              </a:solidFill>
            </a:endParaRPr>
          </a:p>
          <a:p>
            <a:pPr marL="285750" indent="-285750">
              <a:buFont typeface="Arial" panose="020B0604020202020204" pitchFamily="34" charset="0"/>
              <a:buChar char="•"/>
            </a:pPr>
            <a:r>
              <a:rPr lang="en-IN" sz="1600" dirty="0" err="1">
                <a:solidFill>
                  <a:schemeClr val="accent1">
                    <a:lumMod val="75000"/>
                  </a:schemeClr>
                </a:solidFill>
              </a:rPr>
              <a:t>train_config.num_steps</a:t>
            </a:r>
            <a:r>
              <a:rPr lang="en-IN" sz="1600" dirty="0">
                <a:solidFill>
                  <a:schemeClr val="accent1">
                    <a:lumMod val="75000"/>
                  </a:schemeClr>
                </a:solidFill>
              </a:rPr>
              <a:t> = 5000</a:t>
            </a:r>
          </a:p>
          <a:p>
            <a:pPr marL="285750" indent="-285750">
              <a:buFont typeface="Arial" panose="020B0604020202020204" pitchFamily="34" charset="0"/>
              <a:buChar char="•"/>
            </a:pPr>
            <a:r>
              <a:rPr lang="en-IN" sz="1600" dirty="0" err="1">
                <a:solidFill>
                  <a:schemeClr val="accent1">
                    <a:lumMod val="75000"/>
                  </a:schemeClr>
                </a:solidFill>
              </a:rPr>
              <a:t>model.ssd.num_classes</a:t>
            </a:r>
            <a:r>
              <a:rPr lang="en-IN" sz="1600" dirty="0">
                <a:solidFill>
                  <a:schemeClr val="accent1">
                    <a:lumMod val="75000"/>
                  </a:schemeClr>
                </a:solidFill>
              </a:rPr>
              <a:t> = 196</a:t>
            </a:r>
          </a:p>
          <a:p>
            <a:pPr marL="285750" indent="-285750">
              <a:buFont typeface="Arial" panose="020B0604020202020204" pitchFamily="34" charset="0"/>
              <a:buChar char="•"/>
            </a:pPr>
            <a:r>
              <a:rPr lang="en-IN" sz="1600" dirty="0" err="1">
                <a:solidFill>
                  <a:schemeClr val="accent1">
                    <a:lumMod val="75000"/>
                  </a:schemeClr>
                </a:solidFill>
              </a:rPr>
              <a:t>eval_config.num_examples</a:t>
            </a:r>
            <a:r>
              <a:rPr lang="en-IN" sz="1600" dirty="0">
                <a:solidFill>
                  <a:schemeClr val="accent1">
                    <a:lumMod val="75000"/>
                  </a:schemeClr>
                </a:solidFill>
              </a:rPr>
              <a:t> = 10</a:t>
            </a:r>
          </a:p>
          <a:p>
            <a:pPr marL="285750" indent="-285750">
              <a:buFont typeface="Arial" panose="020B0604020202020204" pitchFamily="34" charset="0"/>
              <a:buChar char="•"/>
            </a:pPr>
            <a:r>
              <a:rPr lang="en-IN" sz="1600" dirty="0" err="1">
                <a:solidFill>
                  <a:schemeClr val="accent1">
                    <a:lumMod val="75000"/>
                  </a:schemeClr>
                </a:solidFill>
              </a:rPr>
              <a:t>loss.classification_weight</a:t>
            </a:r>
            <a:r>
              <a:rPr lang="en-IN" sz="1600" dirty="0">
                <a:solidFill>
                  <a:schemeClr val="accent1">
                    <a:lumMod val="75000"/>
                  </a:schemeClr>
                </a:solidFill>
              </a:rPr>
              <a:t>=10 </a:t>
            </a:r>
          </a:p>
          <a:p>
            <a:pPr marL="285750" indent="-285750">
              <a:buFont typeface="Arial" panose="020B0604020202020204" pitchFamily="34" charset="0"/>
              <a:buChar char="•"/>
            </a:pPr>
            <a:r>
              <a:rPr lang="en-IN" sz="1600" dirty="0" err="1">
                <a:solidFill>
                  <a:schemeClr val="accent1">
                    <a:lumMod val="75000"/>
                  </a:schemeClr>
                </a:solidFill>
              </a:rPr>
              <a:t>loss.localization_weight</a:t>
            </a:r>
            <a:r>
              <a:rPr lang="en-IN" sz="1600" dirty="0">
                <a:solidFill>
                  <a:schemeClr val="accent1">
                    <a:lumMod val="75000"/>
                  </a:schemeClr>
                </a:solidFill>
              </a:rPr>
              <a:t>=0.2. </a:t>
            </a:r>
          </a:p>
        </p:txBody>
      </p:sp>
      <p:sp>
        <p:nvSpPr>
          <p:cNvPr id="6" name="Rectangle 5">
            <a:extLst>
              <a:ext uri="{FF2B5EF4-FFF2-40B4-BE49-F238E27FC236}">
                <a16:creationId xmlns:a16="http://schemas.microsoft.com/office/drawing/2014/main" id="{232665EC-7C5E-0145-99DB-48914C276160}"/>
              </a:ext>
            </a:extLst>
          </p:cNvPr>
          <p:cNvSpPr/>
          <p:nvPr/>
        </p:nvSpPr>
        <p:spPr>
          <a:xfrm>
            <a:off x="4371025" y="1651826"/>
            <a:ext cx="3109634" cy="369332"/>
          </a:xfrm>
          <a:prstGeom prst="rect">
            <a:avLst/>
          </a:prstGeom>
        </p:spPr>
        <p:txBody>
          <a:bodyPr wrap="none">
            <a:spAutoFit/>
          </a:bodyPr>
          <a:lstStyle/>
          <a:p>
            <a:r>
              <a:rPr lang="en-IN" dirty="0">
                <a:solidFill>
                  <a:schemeClr val="accent1">
                    <a:lumMod val="50000"/>
                  </a:schemeClr>
                </a:solidFill>
              </a:rPr>
              <a:t>Pipeline Configuration Changes</a:t>
            </a:r>
          </a:p>
        </p:txBody>
      </p:sp>
      <p:sp>
        <p:nvSpPr>
          <p:cNvPr id="7" name="TextBox 6">
            <a:extLst>
              <a:ext uri="{FF2B5EF4-FFF2-40B4-BE49-F238E27FC236}">
                <a16:creationId xmlns:a16="http://schemas.microsoft.com/office/drawing/2014/main" id="{032582EE-B74B-1E46-A9C5-8D77CFD8BC4C}"/>
              </a:ext>
            </a:extLst>
          </p:cNvPr>
          <p:cNvSpPr txBox="1"/>
          <p:nvPr/>
        </p:nvSpPr>
        <p:spPr>
          <a:xfrm>
            <a:off x="6790972" y="5864828"/>
            <a:ext cx="4954811" cy="369332"/>
          </a:xfrm>
          <a:prstGeom prst="rect">
            <a:avLst/>
          </a:prstGeom>
          <a:noFill/>
        </p:spPr>
        <p:txBody>
          <a:bodyPr wrap="square">
            <a:spAutoFit/>
          </a:bodyPr>
          <a:lstStyle/>
          <a:p>
            <a:r>
              <a:rPr lang="en-US" b="1" i="1" dirty="0">
                <a:solidFill>
                  <a:schemeClr val="accent1">
                    <a:lumMod val="50000"/>
                  </a:schemeClr>
                </a:solidFill>
              </a:rPr>
              <a:t>This model is not included in the final UI build </a:t>
            </a:r>
          </a:p>
        </p:txBody>
      </p:sp>
      <p:sp>
        <p:nvSpPr>
          <p:cNvPr id="10" name="Rectangle 9">
            <a:extLst>
              <a:ext uri="{FF2B5EF4-FFF2-40B4-BE49-F238E27FC236}">
                <a16:creationId xmlns:a16="http://schemas.microsoft.com/office/drawing/2014/main" id="{620E2793-5D0E-8049-B656-3B8650789B2C}"/>
              </a:ext>
            </a:extLst>
          </p:cNvPr>
          <p:cNvSpPr/>
          <p:nvPr/>
        </p:nvSpPr>
        <p:spPr>
          <a:xfrm>
            <a:off x="470409" y="1654626"/>
            <a:ext cx="3793539" cy="369332"/>
          </a:xfrm>
          <a:prstGeom prst="rect">
            <a:avLst/>
          </a:prstGeom>
        </p:spPr>
        <p:txBody>
          <a:bodyPr wrap="none">
            <a:spAutoFit/>
          </a:bodyPr>
          <a:lstStyle/>
          <a:p>
            <a:r>
              <a:rPr lang="en-IN" dirty="0">
                <a:solidFill>
                  <a:schemeClr val="accent1">
                    <a:lumMod val="50000"/>
                  </a:schemeClr>
                </a:solidFill>
              </a:rPr>
              <a:t>Using </a:t>
            </a:r>
            <a:r>
              <a:rPr lang="en-IN" dirty="0" err="1">
                <a:solidFill>
                  <a:schemeClr val="accent1">
                    <a:lumMod val="50000"/>
                  </a:schemeClr>
                </a:solidFill>
              </a:rPr>
              <a:t>Tensorflow</a:t>
            </a:r>
            <a:r>
              <a:rPr lang="en-IN" dirty="0">
                <a:solidFill>
                  <a:schemeClr val="accent1">
                    <a:lumMod val="50000"/>
                  </a:schemeClr>
                </a:solidFill>
              </a:rPr>
              <a:t> Object Detection API</a:t>
            </a:r>
          </a:p>
        </p:txBody>
      </p:sp>
      <p:sp>
        <p:nvSpPr>
          <p:cNvPr id="2" name="TextBox 1">
            <a:extLst>
              <a:ext uri="{FF2B5EF4-FFF2-40B4-BE49-F238E27FC236}">
                <a16:creationId xmlns:a16="http://schemas.microsoft.com/office/drawing/2014/main" id="{3F4CCB62-B3D9-A144-9363-08C7D7BF7712}"/>
              </a:ext>
            </a:extLst>
          </p:cNvPr>
          <p:cNvSpPr txBox="1"/>
          <p:nvPr/>
        </p:nvSpPr>
        <p:spPr>
          <a:xfrm>
            <a:off x="248794" y="5587780"/>
            <a:ext cx="5276376" cy="830997"/>
          </a:xfrm>
          <a:prstGeom prst="rect">
            <a:avLst/>
          </a:prstGeom>
          <a:noFill/>
        </p:spPr>
        <p:txBody>
          <a:bodyPr wrap="square" rtlCol="0">
            <a:spAutoFit/>
          </a:bodyPr>
          <a:lstStyle/>
          <a:p>
            <a:r>
              <a:rPr lang="en-IN" sz="1600" dirty="0">
                <a:solidFill>
                  <a:schemeClr val="accent1">
                    <a:lumMod val="75000"/>
                  </a:schemeClr>
                </a:solidFill>
              </a:rPr>
              <a:t>Achieved significant reduction in loss</a:t>
            </a:r>
          </a:p>
          <a:p>
            <a:r>
              <a:rPr lang="en-IN" sz="1600" dirty="0">
                <a:solidFill>
                  <a:schemeClr val="accent1">
                    <a:lumMod val="75000"/>
                  </a:schemeClr>
                </a:solidFill>
              </a:rPr>
              <a:t>Classification not appropriate and the bounding boxes were not getting plotted correctly. Hence not pursing.</a:t>
            </a:r>
            <a:endParaRPr lang="en-US" sz="1600" dirty="0">
              <a:solidFill>
                <a:schemeClr val="accent1">
                  <a:lumMod val="75000"/>
                </a:schemeClr>
              </a:solidFill>
            </a:endParaRPr>
          </a:p>
        </p:txBody>
      </p:sp>
    </p:spTree>
    <p:extLst>
      <p:ext uri="{BB962C8B-B14F-4D97-AF65-F5344CB8AC3E}">
        <p14:creationId xmlns:p14="http://schemas.microsoft.com/office/powerpoint/2010/main" val="819022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F3E751-C09A-C346-AEE6-0D039F9564FA}"/>
              </a:ext>
            </a:extLst>
          </p:cNvPr>
          <p:cNvSpPr>
            <a:spLocks noGrp="1"/>
          </p:cNvSpPr>
          <p:nvPr>
            <p:ph idx="1"/>
          </p:nvPr>
        </p:nvSpPr>
        <p:spPr>
          <a:xfrm>
            <a:off x="1082749" y="1155065"/>
            <a:ext cx="4709114" cy="449447"/>
          </a:xfrm>
        </p:spPr>
        <p:txBody>
          <a:bodyPr>
            <a:normAutofit/>
          </a:bodyPr>
          <a:lstStyle/>
          <a:p>
            <a:pPr marL="0" indent="0">
              <a:buNone/>
            </a:pPr>
            <a:r>
              <a:rPr lang="en-US" sz="2000" dirty="0">
                <a:solidFill>
                  <a:schemeClr val="accent1">
                    <a:lumMod val="75000"/>
                  </a:schemeClr>
                </a:solidFill>
              </a:rPr>
              <a:t>Code Snapshot – Model Definition</a:t>
            </a:r>
          </a:p>
          <a:p>
            <a:endParaRPr lang="en-US" sz="2000" dirty="0"/>
          </a:p>
          <a:p>
            <a:endParaRPr lang="en-US" sz="2000" dirty="0"/>
          </a:p>
        </p:txBody>
      </p:sp>
      <p:sp>
        <p:nvSpPr>
          <p:cNvPr id="4" name="Rectangle 3">
            <a:extLst>
              <a:ext uri="{FF2B5EF4-FFF2-40B4-BE49-F238E27FC236}">
                <a16:creationId xmlns:a16="http://schemas.microsoft.com/office/drawing/2014/main" id="{088D1577-E08F-D14B-A95C-3B7B2684EB03}"/>
              </a:ext>
            </a:extLst>
          </p:cNvPr>
          <p:cNvSpPr/>
          <p:nvPr/>
        </p:nvSpPr>
        <p:spPr>
          <a:xfrm>
            <a:off x="542508" y="365668"/>
            <a:ext cx="2803973" cy="646331"/>
          </a:xfrm>
          <a:prstGeom prst="rect">
            <a:avLst/>
          </a:prstGeom>
        </p:spPr>
        <p:txBody>
          <a:bodyPr wrap="none">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Final Solution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9C6C713-8EB5-1C49-B381-42C968CCA2CE}"/>
              </a:ext>
            </a:extLst>
          </p:cNvPr>
          <p:cNvPicPr>
            <a:picLocks noChangeAspect="1"/>
          </p:cNvPicPr>
          <p:nvPr/>
        </p:nvPicPr>
        <p:blipFill>
          <a:blip r:embed="rId2"/>
          <a:stretch>
            <a:fillRect/>
          </a:stretch>
        </p:blipFill>
        <p:spPr>
          <a:xfrm>
            <a:off x="1082749" y="1747578"/>
            <a:ext cx="8793192" cy="4485776"/>
          </a:xfrm>
          <a:prstGeom prst="rect">
            <a:avLst/>
          </a:prstGeom>
        </p:spPr>
      </p:pic>
    </p:spTree>
    <p:extLst>
      <p:ext uri="{BB962C8B-B14F-4D97-AF65-F5344CB8AC3E}">
        <p14:creationId xmlns:p14="http://schemas.microsoft.com/office/powerpoint/2010/main" val="2175963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3C7714-56B7-7D4F-A40E-2F35676C308D}"/>
              </a:ext>
            </a:extLst>
          </p:cNvPr>
          <p:cNvSpPr/>
          <p:nvPr/>
        </p:nvSpPr>
        <p:spPr>
          <a:xfrm>
            <a:off x="777286" y="310552"/>
            <a:ext cx="4019001" cy="646331"/>
          </a:xfrm>
          <a:prstGeom prst="rect">
            <a:avLst/>
          </a:prstGeom>
        </p:spPr>
        <p:txBody>
          <a:bodyPr wrap="square">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Final Solution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4C95BCF3-FB58-C34C-A2A5-515616967E3C}"/>
              </a:ext>
            </a:extLst>
          </p:cNvPr>
          <p:cNvSpPr>
            <a:spLocks noGrp="1"/>
          </p:cNvSpPr>
          <p:nvPr>
            <p:ph idx="1"/>
          </p:nvPr>
        </p:nvSpPr>
        <p:spPr>
          <a:xfrm>
            <a:off x="1082749" y="1155065"/>
            <a:ext cx="4709114" cy="449447"/>
          </a:xfrm>
        </p:spPr>
        <p:txBody>
          <a:bodyPr>
            <a:normAutofit fontScale="70000" lnSpcReduction="20000"/>
          </a:bodyPr>
          <a:lstStyle/>
          <a:p>
            <a:pPr marL="0" indent="0">
              <a:buNone/>
            </a:pPr>
            <a:r>
              <a:rPr lang="en-US" dirty="0">
                <a:solidFill>
                  <a:schemeClr val="accent1">
                    <a:lumMod val="75000"/>
                  </a:schemeClr>
                </a:solidFill>
              </a:rPr>
              <a:t>Code Snapshot-Loss Functions and Weights</a:t>
            </a:r>
          </a:p>
          <a:p>
            <a:endParaRPr lang="en-US" dirty="0"/>
          </a:p>
          <a:p>
            <a:endParaRPr lang="en-US" dirty="0"/>
          </a:p>
        </p:txBody>
      </p:sp>
      <p:pic>
        <p:nvPicPr>
          <p:cNvPr id="7" name="Picture 6">
            <a:extLst>
              <a:ext uri="{FF2B5EF4-FFF2-40B4-BE49-F238E27FC236}">
                <a16:creationId xmlns:a16="http://schemas.microsoft.com/office/drawing/2014/main" id="{ECE7034B-43D6-0148-914F-747E791A4EE7}"/>
              </a:ext>
            </a:extLst>
          </p:cNvPr>
          <p:cNvPicPr>
            <a:picLocks noChangeAspect="1"/>
          </p:cNvPicPr>
          <p:nvPr/>
        </p:nvPicPr>
        <p:blipFill>
          <a:blip r:embed="rId2"/>
          <a:stretch>
            <a:fillRect/>
          </a:stretch>
        </p:blipFill>
        <p:spPr>
          <a:xfrm>
            <a:off x="1082749" y="1604512"/>
            <a:ext cx="9475982" cy="4617662"/>
          </a:xfrm>
          <a:prstGeom prst="rect">
            <a:avLst/>
          </a:prstGeom>
        </p:spPr>
      </p:pic>
    </p:spTree>
    <p:extLst>
      <p:ext uri="{BB962C8B-B14F-4D97-AF65-F5344CB8AC3E}">
        <p14:creationId xmlns:p14="http://schemas.microsoft.com/office/powerpoint/2010/main" val="3705373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E1B52F-9929-5C46-9DD1-467F1E109383}"/>
              </a:ext>
            </a:extLst>
          </p:cNvPr>
          <p:cNvPicPr>
            <a:picLocks noGrp="1" noChangeAspect="1"/>
          </p:cNvPicPr>
          <p:nvPr>
            <p:ph idx="1"/>
          </p:nvPr>
        </p:nvPicPr>
        <p:blipFill>
          <a:blip r:embed="rId2"/>
          <a:stretch>
            <a:fillRect/>
          </a:stretch>
        </p:blipFill>
        <p:spPr>
          <a:xfrm>
            <a:off x="839928" y="1825625"/>
            <a:ext cx="10512143" cy="4351338"/>
          </a:xfrm>
          <a:prstGeom prst="rect">
            <a:avLst/>
          </a:prstGeom>
        </p:spPr>
      </p:pic>
      <p:sp>
        <p:nvSpPr>
          <p:cNvPr id="6" name="Rectangle 5">
            <a:extLst>
              <a:ext uri="{FF2B5EF4-FFF2-40B4-BE49-F238E27FC236}">
                <a16:creationId xmlns:a16="http://schemas.microsoft.com/office/drawing/2014/main" id="{4D0E77A1-AF4C-6841-990E-F1F7B167592D}"/>
              </a:ext>
            </a:extLst>
          </p:cNvPr>
          <p:cNvSpPr/>
          <p:nvPr/>
        </p:nvSpPr>
        <p:spPr>
          <a:xfrm>
            <a:off x="617506" y="432472"/>
            <a:ext cx="4019001" cy="646331"/>
          </a:xfrm>
          <a:prstGeom prst="rect">
            <a:avLst/>
          </a:prstGeom>
        </p:spPr>
        <p:txBody>
          <a:bodyPr wrap="square">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Final Solution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E7CF5ED0-B92E-5845-8B42-47A6ABDF23B9}"/>
              </a:ext>
            </a:extLst>
          </p:cNvPr>
          <p:cNvSpPr txBox="1">
            <a:spLocks/>
          </p:cNvSpPr>
          <p:nvPr/>
        </p:nvSpPr>
        <p:spPr>
          <a:xfrm>
            <a:off x="839928" y="1181828"/>
            <a:ext cx="4709114" cy="4494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lumMod val="75000"/>
                  </a:schemeClr>
                </a:solidFill>
              </a:rPr>
              <a:t>Code Snapshot– Using Cyclic Learning Rate</a:t>
            </a:r>
          </a:p>
          <a:p>
            <a:endParaRPr lang="en-US" dirty="0"/>
          </a:p>
          <a:p>
            <a:endParaRPr lang="en-US" dirty="0"/>
          </a:p>
        </p:txBody>
      </p:sp>
    </p:spTree>
    <p:extLst>
      <p:ext uri="{BB962C8B-B14F-4D97-AF65-F5344CB8AC3E}">
        <p14:creationId xmlns:p14="http://schemas.microsoft.com/office/powerpoint/2010/main" val="2308756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E9422E-8AA6-FF4C-94EF-34E753481053}"/>
              </a:ext>
            </a:extLst>
          </p:cNvPr>
          <p:cNvSpPr txBox="1"/>
          <p:nvPr/>
        </p:nvSpPr>
        <p:spPr>
          <a:xfrm>
            <a:off x="122363" y="139513"/>
            <a:ext cx="2451312"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Final Model</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52C6DBC-90F4-0A44-A170-0F719412BAA0}"/>
              </a:ext>
            </a:extLst>
          </p:cNvPr>
          <p:cNvSpPr txBox="1"/>
          <p:nvPr/>
        </p:nvSpPr>
        <p:spPr>
          <a:xfrm>
            <a:off x="487680" y="1365504"/>
            <a:ext cx="6469174" cy="5355312"/>
          </a:xfrm>
          <a:prstGeom prst="rect">
            <a:avLst/>
          </a:prstGeom>
          <a:noFill/>
        </p:spPr>
        <p:txBody>
          <a:bodyPr wrap="square" rtlCol="0">
            <a:spAutoFit/>
          </a:bodyPr>
          <a:lstStyle/>
          <a:p>
            <a:pPr marL="342900" indent="-342900">
              <a:buFont typeface="+mj-lt"/>
              <a:buAutoNum type="arabicPeriod"/>
            </a:pPr>
            <a:r>
              <a:rPr lang="en-IN" dirty="0">
                <a:solidFill>
                  <a:schemeClr val="accent1">
                    <a:lumMod val="75000"/>
                  </a:schemeClr>
                </a:solidFill>
              </a:rPr>
              <a:t>Load EfficientNetB5 model with pretrained weights based on </a:t>
            </a:r>
            <a:r>
              <a:rPr lang="en-IN" dirty="0" err="1">
                <a:solidFill>
                  <a:schemeClr val="accent1">
                    <a:lumMod val="75000"/>
                  </a:schemeClr>
                </a:solidFill>
              </a:rPr>
              <a:t>imagenet</a:t>
            </a:r>
            <a:endParaRPr lang="en-IN" dirty="0">
              <a:solidFill>
                <a:schemeClr val="accent1">
                  <a:lumMod val="75000"/>
                </a:schemeClr>
              </a:solidFill>
            </a:endParaRPr>
          </a:p>
          <a:p>
            <a:pPr marL="342900" indent="-342900">
              <a:buFont typeface="+mj-lt"/>
              <a:buAutoNum type="arabicPeriod"/>
            </a:pPr>
            <a:r>
              <a:rPr lang="en-IN" dirty="0">
                <a:solidFill>
                  <a:schemeClr val="accent1">
                    <a:lumMod val="75000"/>
                  </a:schemeClr>
                </a:solidFill>
              </a:rPr>
              <a:t>Use </a:t>
            </a:r>
            <a:r>
              <a:rPr lang="en-IN" dirty="0" err="1">
                <a:solidFill>
                  <a:schemeClr val="accent1">
                    <a:lumMod val="75000"/>
                  </a:schemeClr>
                </a:solidFill>
              </a:rPr>
              <a:t>lr</a:t>
            </a:r>
            <a:r>
              <a:rPr lang="en-IN" dirty="0">
                <a:solidFill>
                  <a:schemeClr val="accent1">
                    <a:lumMod val="75000"/>
                  </a:schemeClr>
                </a:solidFill>
              </a:rPr>
              <a:t>-finder  to find the right learning rate range. </a:t>
            </a:r>
          </a:p>
          <a:p>
            <a:pPr marL="342900" indent="-342900">
              <a:buFont typeface="+mj-lt"/>
              <a:buAutoNum type="arabicPeriod"/>
            </a:pPr>
            <a:r>
              <a:rPr lang="en-IN" dirty="0">
                <a:solidFill>
                  <a:schemeClr val="accent1">
                    <a:lumMod val="75000"/>
                  </a:schemeClr>
                </a:solidFill>
              </a:rPr>
              <a:t>With Max </a:t>
            </a:r>
            <a:r>
              <a:rPr lang="en-IN" dirty="0" err="1">
                <a:solidFill>
                  <a:schemeClr val="accent1">
                    <a:lumMod val="75000"/>
                  </a:schemeClr>
                </a:solidFill>
              </a:rPr>
              <a:t>Lr</a:t>
            </a:r>
            <a:r>
              <a:rPr lang="en-IN" dirty="0">
                <a:solidFill>
                  <a:schemeClr val="accent1">
                    <a:lumMod val="75000"/>
                  </a:schemeClr>
                </a:solidFill>
              </a:rPr>
              <a:t> =0.1 Min </a:t>
            </a:r>
            <a:r>
              <a:rPr lang="en-IN" dirty="0" err="1">
                <a:solidFill>
                  <a:schemeClr val="accent1">
                    <a:lumMod val="75000"/>
                  </a:schemeClr>
                </a:solidFill>
              </a:rPr>
              <a:t>Lr</a:t>
            </a:r>
            <a:r>
              <a:rPr lang="en-IN" dirty="0">
                <a:solidFill>
                  <a:schemeClr val="accent1">
                    <a:lumMod val="75000"/>
                  </a:schemeClr>
                </a:solidFill>
              </a:rPr>
              <a:t>=0.01 fine-tune pre-trained network.</a:t>
            </a:r>
          </a:p>
          <a:p>
            <a:pPr marL="342900" indent="-342900">
              <a:buFont typeface="+mj-lt"/>
              <a:buAutoNum type="arabicPeriod"/>
            </a:pPr>
            <a:r>
              <a:rPr lang="en-IN" dirty="0">
                <a:solidFill>
                  <a:schemeClr val="accent1">
                    <a:lumMod val="75000"/>
                  </a:schemeClr>
                </a:solidFill>
              </a:rPr>
              <a:t>Freeze all the layers except enable the training of the </a:t>
            </a:r>
            <a:r>
              <a:rPr lang="en-IN" dirty="0" err="1">
                <a:solidFill>
                  <a:schemeClr val="accent1">
                    <a:lumMod val="75000"/>
                  </a:schemeClr>
                </a:solidFill>
              </a:rPr>
              <a:t>BatchNormalization</a:t>
            </a:r>
            <a:r>
              <a:rPr lang="en-IN" dirty="0">
                <a:solidFill>
                  <a:schemeClr val="accent1">
                    <a:lumMod val="75000"/>
                  </a:schemeClr>
                </a:solidFill>
              </a:rPr>
              <a:t> layer </a:t>
            </a:r>
          </a:p>
          <a:p>
            <a:pPr marL="342900" indent="-342900">
              <a:buFont typeface="+mj-lt"/>
              <a:buAutoNum type="arabicPeriod"/>
            </a:pPr>
            <a:r>
              <a:rPr lang="en-IN" dirty="0">
                <a:solidFill>
                  <a:schemeClr val="accent1">
                    <a:lumMod val="75000"/>
                  </a:schemeClr>
                </a:solidFill>
              </a:rPr>
              <a:t>GlobalMaxPooling2D added prior to predicting the bounding boxes replaced by Flatten layer to avoid the issue with loss of spatial information on the image and the shift in bounding boxes.</a:t>
            </a:r>
          </a:p>
          <a:p>
            <a:pPr marL="342900" indent="-342900">
              <a:buFont typeface="+mj-lt"/>
              <a:buAutoNum type="arabicPeriod"/>
            </a:pPr>
            <a:r>
              <a:rPr lang="en-IN" dirty="0">
                <a:solidFill>
                  <a:schemeClr val="accent1">
                    <a:lumMod val="75000"/>
                  </a:schemeClr>
                </a:solidFill>
              </a:rPr>
              <a:t>Train the above model for 20 epochs, store the weights with checkpoint </a:t>
            </a:r>
            <a:r>
              <a:rPr lang="en-IN" dirty="0" err="1">
                <a:solidFill>
                  <a:schemeClr val="accent1">
                    <a:lumMod val="75000"/>
                  </a:schemeClr>
                </a:solidFill>
              </a:rPr>
              <a:t>callback</a:t>
            </a:r>
            <a:endParaRPr lang="en-IN" dirty="0">
              <a:solidFill>
                <a:schemeClr val="accent1">
                  <a:lumMod val="75000"/>
                </a:schemeClr>
              </a:solidFill>
            </a:endParaRPr>
          </a:p>
          <a:p>
            <a:pPr marL="342900" indent="-342900">
              <a:buFont typeface="+mj-lt"/>
              <a:buAutoNum type="arabicPeriod"/>
            </a:pPr>
            <a:r>
              <a:rPr lang="en-IN" dirty="0">
                <a:solidFill>
                  <a:schemeClr val="accent1">
                    <a:lumMod val="75000"/>
                  </a:schemeClr>
                </a:solidFill>
              </a:rPr>
              <a:t>Load the weights found in previous step for the best case scenario</a:t>
            </a:r>
          </a:p>
          <a:p>
            <a:pPr marL="342900" indent="-342900">
              <a:buFont typeface="+mj-lt"/>
              <a:buAutoNum type="arabicPeriod"/>
            </a:pPr>
            <a:r>
              <a:rPr lang="en-IN" dirty="0">
                <a:solidFill>
                  <a:schemeClr val="accent1">
                    <a:lumMod val="75000"/>
                  </a:schemeClr>
                </a:solidFill>
              </a:rPr>
              <a:t>Unfreeze all layers and choose a very small </a:t>
            </a:r>
            <a:r>
              <a:rPr lang="en-IN" dirty="0" err="1">
                <a:solidFill>
                  <a:schemeClr val="accent1">
                    <a:lumMod val="75000"/>
                  </a:schemeClr>
                </a:solidFill>
              </a:rPr>
              <a:t>lr</a:t>
            </a:r>
            <a:r>
              <a:rPr lang="en-IN" dirty="0">
                <a:solidFill>
                  <a:schemeClr val="accent1">
                    <a:lumMod val="75000"/>
                  </a:schemeClr>
                </a:solidFill>
              </a:rPr>
              <a:t> as a starting learning rate</a:t>
            </a:r>
          </a:p>
          <a:p>
            <a:pPr marL="342900" indent="-342900">
              <a:buFont typeface="+mj-lt"/>
              <a:buAutoNum type="arabicPeriod"/>
            </a:pPr>
            <a:r>
              <a:rPr lang="en-IN" dirty="0">
                <a:solidFill>
                  <a:schemeClr val="accent1">
                    <a:lumMod val="75000"/>
                  </a:schemeClr>
                </a:solidFill>
              </a:rPr>
              <a:t>Use Cyclical Learning Rate for fine tune. </a:t>
            </a:r>
          </a:p>
          <a:p>
            <a:endParaRPr lang="en-IN" dirty="0">
              <a:solidFill>
                <a:schemeClr val="accent1">
                  <a:lumMod val="75000"/>
                </a:schemeClr>
              </a:solidFill>
            </a:endParaRPr>
          </a:p>
          <a:p>
            <a:endParaRPr lang="en-US" dirty="0">
              <a:solidFill>
                <a:schemeClr val="accent1">
                  <a:lumMod val="75000"/>
                </a:schemeClr>
              </a:solidFill>
            </a:endParaRPr>
          </a:p>
        </p:txBody>
      </p:sp>
      <p:sp>
        <p:nvSpPr>
          <p:cNvPr id="3" name="Rectangle 2">
            <a:extLst>
              <a:ext uri="{FF2B5EF4-FFF2-40B4-BE49-F238E27FC236}">
                <a16:creationId xmlns:a16="http://schemas.microsoft.com/office/drawing/2014/main" id="{BC37378E-F064-974C-9506-A138985AFE24}"/>
              </a:ext>
            </a:extLst>
          </p:cNvPr>
          <p:cNvSpPr/>
          <p:nvPr/>
        </p:nvSpPr>
        <p:spPr>
          <a:xfrm>
            <a:off x="8132064" y="3766162"/>
            <a:ext cx="3816096" cy="1569660"/>
          </a:xfrm>
          <a:prstGeom prst="rect">
            <a:avLst/>
          </a:prstGeom>
          <a:ln>
            <a:solidFill>
              <a:schemeClr val="accent1">
                <a:lumMod val="75000"/>
              </a:schemeClr>
            </a:solidFill>
          </a:ln>
        </p:spPr>
        <p:txBody>
          <a:bodyPr wrap="square">
            <a:spAutoFit/>
          </a:bodyPr>
          <a:lstStyle/>
          <a:p>
            <a:r>
              <a:rPr lang="en-US" sz="1200" dirty="0"/>
              <a:t>for </a:t>
            </a:r>
            <a:r>
              <a:rPr lang="en-US" sz="1200" dirty="0" err="1"/>
              <a:t>i</a:t>
            </a:r>
            <a:r>
              <a:rPr lang="en-US" sz="1200" dirty="0"/>
              <a:t> in </a:t>
            </a:r>
            <a:r>
              <a:rPr lang="en-US" sz="1200" dirty="0" err="1"/>
              <a:t>np.arange</a:t>
            </a:r>
            <a:r>
              <a:rPr lang="en-US" sz="1200" dirty="0"/>
              <a:t>(2, </a:t>
            </a:r>
            <a:r>
              <a:rPr lang="en-US" sz="1200" dirty="0" err="1"/>
              <a:t>total_layers</a:t>
            </a:r>
            <a:r>
              <a:rPr lang="en-US" sz="1200" dirty="0"/>
              <a:t>, 40):</a:t>
            </a:r>
          </a:p>
          <a:p>
            <a:r>
              <a:rPr lang="en-US" sz="1200" dirty="0"/>
              <a:t>    print("Iteration No. = ", </a:t>
            </a:r>
            <a:r>
              <a:rPr lang="en-US" sz="1200" dirty="0" err="1"/>
              <a:t>i</a:t>
            </a:r>
            <a:r>
              <a:rPr lang="en-US" sz="1200" dirty="0"/>
              <a:t>)</a:t>
            </a:r>
          </a:p>
          <a:p>
            <a:r>
              <a:rPr lang="en-US" sz="1200" dirty="0"/>
              <a:t>    </a:t>
            </a:r>
            <a:r>
              <a:rPr lang="en-US" sz="1200" dirty="0" err="1"/>
              <a:t>layer_num</a:t>
            </a:r>
            <a:r>
              <a:rPr lang="en-US" sz="1200" dirty="0"/>
              <a:t> = -1*</a:t>
            </a:r>
            <a:r>
              <a:rPr lang="en-US" sz="1200" dirty="0" err="1"/>
              <a:t>i</a:t>
            </a:r>
            <a:endParaRPr lang="en-US" sz="1200" dirty="0"/>
          </a:p>
          <a:p>
            <a:r>
              <a:rPr lang="en-US" sz="1200" dirty="0"/>
              <a:t>    for layer in </a:t>
            </a:r>
            <a:r>
              <a:rPr lang="en-US" sz="1200" dirty="0" err="1"/>
              <a:t>model.layers</a:t>
            </a:r>
            <a:r>
              <a:rPr lang="en-US" sz="1200" dirty="0"/>
              <a:t>[layer_num:0]:</a:t>
            </a:r>
          </a:p>
          <a:p>
            <a:r>
              <a:rPr lang="en-US" sz="1200" dirty="0"/>
              <a:t>        </a:t>
            </a:r>
            <a:r>
              <a:rPr lang="en-US" sz="1200" dirty="0" err="1"/>
              <a:t>layer.trainable</a:t>
            </a:r>
            <a:r>
              <a:rPr lang="en-US" sz="1200" dirty="0"/>
              <a:t>=True</a:t>
            </a:r>
          </a:p>
          <a:p>
            <a:r>
              <a:rPr lang="en-US" sz="1200" dirty="0"/>
              <a:t>    history = </a:t>
            </a:r>
            <a:r>
              <a:rPr lang="en-US" sz="1200" dirty="0" err="1"/>
              <a:t>model.fit</a:t>
            </a:r>
            <a:r>
              <a:rPr lang="en-US" sz="1200" dirty="0"/>
              <a:t>(</a:t>
            </a:r>
            <a:r>
              <a:rPr lang="en-US" sz="1200" dirty="0" err="1"/>
              <a:t>dataset_train</a:t>
            </a:r>
            <a:r>
              <a:rPr lang="en-US" sz="1200" dirty="0"/>
              <a:t>, </a:t>
            </a:r>
            <a:r>
              <a:rPr lang="en-US" sz="1200" dirty="0" err="1"/>
              <a:t>validation_data</a:t>
            </a:r>
            <a:r>
              <a:rPr lang="en-US" sz="1200" dirty="0"/>
              <a:t>=</a:t>
            </a:r>
            <a:r>
              <a:rPr lang="en-US" sz="1200" dirty="0" err="1"/>
              <a:t>dataset_val</a:t>
            </a:r>
            <a:r>
              <a:rPr lang="en-US" sz="1200" dirty="0"/>
              <a:t>,</a:t>
            </a:r>
          </a:p>
          <a:p>
            <a:r>
              <a:rPr lang="en-US" sz="1200" dirty="0"/>
              <a:t>          epochs=1, verbose=1, callbacks=</a:t>
            </a:r>
            <a:r>
              <a:rPr lang="en-US" sz="1200" dirty="0" err="1"/>
              <a:t>callbacks_list</a:t>
            </a:r>
            <a:r>
              <a:rPr lang="en-US" sz="1200" dirty="0"/>
              <a:t>)</a:t>
            </a:r>
          </a:p>
        </p:txBody>
      </p:sp>
      <p:pic>
        <p:nvPicPr>
          <p:cNvPr id="4" name="Picture 3">
            <a:extLst>
              <a:ext uri="{FF2B5EF4-FFF2-40B4-BE49-F238E27FC236}">
                <a16:creationId xmlns:a16="http://schemas.microsoft.com/office/drawing/2014/main" id="{DF6703F6-2224-7041-A37E-5665978D1C94}"/>
              </a:ext>
            </a:extLst>
          </p:cNvPr>
          <p:cNvPicPr>
            <a:picLocks noChangeAspect="1"/>
          </p:cNvPicPr>
          <p:nvPr/>
        </p:nvPicPr>
        <p:blipFill>
          <a:blip r:embed="rId2"/>
          <a:stretch>
            <a:fillRect/>
          </a:stretch>
        </p:blipFill>
        <p:spPr>
          <a:xfrm>
            <a:off x="7973567" y="1155176"/>
            <a:ext cx="3462529" cy="1669735"/>
          </a:xfrm>
          <a:prstGeom prst="rect">
            <a:avLst/>
          </a:prstGeom>
        </p:spPr>
      </p:pic>
      <p:sp>
        <p:nvSpPr>
          <p:cNvPr id="6" name="TextBox 5">
            <a:extLst>
              <a:ext uri="{FF2B5EF4-FFF2-40B4-BE49-F238E27FC236}">
                <a16:creationId xmlns:a16="http://schemas.microsoft.com/office/drawing/2014/main" id="{4CDC49B0-3291-A047-9881-E1949666C1D6}"/>
              </a:ext>
            </a:extLst>
          </p:cNvPr>
          <p:cNvSpPr txBox="1"/>
          <p:nvPr/>
        </p:nvSpPr>
        <p:spPr>
          <a:xfrm>
            <a:off x="8132064" y="3027497"/>
            <a:ext cx="3401568" cy="646331"/>
          </a:xfrm>
          <a:prstGeom prst="rect">
            <a:avLst/>
          </a:prstGeom>
          <a:noFill/>
        </p:spPr>
        <p:txBody>
          <a:bodyPr wrap="square" rtlCol="0">
            <a:spAutoFit/>
          </a:bodyPr>
          <a:lstStyle/>
          <a:p>
            <a:r>
              <a:rPr lang="en-US" dirty="0">
                <a:solidFill>
                  <a:schemeClr val="accent1">
                    <a:lumMod val="75000"/>
                  </a:schemeClr>
                </a:solidFill>
              </a:rPr>
              <a:t>Code – Progressive unfreezing (step 4)</a:t>
            </a:r>
          </a:p>
        </p:txBody>
      </p:sp>
      <p:sp>
        <p:nvSpPr>
          <p:cNvPr id="9" name="TextBox 8">
            <a:extLst>
              <a:ext uri="{FF2B5EF4-FFF2-40B4-BE49-F238E27FC236}">
                <a16:creationId xmlns:a16="http://schemas.microsoft.com/office/drawing/2014/main" id="{E8F84B9C-787A-0844-8DE2-578A15412DE1}"/>
              </a:ext>
            </a:extLst>
          </p:cNvPr>
          <p:cNvSpPr txBox="1"/>
          <p:nvPr/>
        </p:nvSpPr>
        <p:spPr>
          <a:xfrm>
            <a:off x="8186928" y="785844"/>
            <a:ext cx="3401568" cy="369332"/>
          </a:xfrm>
          <a:prstGeom prst="rect">
            <a:avLst/>
          </a:prstGeom>
          <a:noFill/>
        </p:spPr>
        <p:txBody>
          <a:bodyPr wrap="square" rtlCol="0">
            <a:spAutoFit/>
          </a:bodyPr>
          <a:lstStyle/>
          <a:p>
            <a:r>
              <a:rPr lang="en-US" dirty="0">
                <a:solidFill>
                  <a:schemeClr val="accent1">
                    <a:lumMod val="75000"/>
                  </a:schemeClr>
                </a:solidFill>
              </a:rPr>
              <a:t>Learning Rate Finder (step 2)</a:t>
            </a:r>
          </a:p>
        </p:txBody>
      </p:sp>
      <p:sp>
        <p:nvSpPr>
          <p:cNvPr id="7" name="Rectangle 6">
            <a:extLst>
              <a:ext uri="{FF2B5EF4-FFF2-40B4-BE49-F238E27FC236}">
                <a16:creationId xmlns:a16="http://schemas.microsoft.com/office/drawing/2014/main" id="{C1E69097-CEFF-A549-8AE7-D045C3CE0FFB}"/>
              </a:ext>
            </a:extLst>
          </p:cNvPr>
          <p:cNvSpPr/>
          <p:nvPr/>
        </p:nvSpPr>
        <p:spPr>
          <a:xfrm>
            <a:off x="574178" y="872977"/>
            <a:ext cx="3246402" cy="461665"/>
          </a:xfrm>
          <a:prstGeom prst="rect">
            <a:avLst/>
          </a:prstGeom>
        </p:spPr>
        <p:txBody>
          <a:bodyPr wrap="none">
            <a:spAutoFit/>
          </a:bodyPr>
          <a:lstStyle/>
          <a:p>
            <a:r>
              <a:rPr lang="en-US" sz="2400" b="1" dirty="0">
                <a:solidFill>
                  <a:schemeClr val="accent1">
                    <a:lumMod val="75000"/>
                  </a:schemeClr>
                </a:solidFill>
                <a:latin typeface="Calibri" panose="020F0502020204030204" pitchFamily="34" charset="0"/>
                <a:cs typeface="Calibri" panose="020F0502020204030204" pitchFamily="34" charset="0"/>
              </a:rPr>
              <a:t>Fine tuning in a nutshell</a:t>
            </a:r>
            <a:endParaRPr lang="en-US" sz="2400" dirty="0">
              <a:solidFill>
                <a:schemeClr val="accent1">
                  <a:lumMod val="75000"/>
                </a:schemeClr>
              </a:solidFill>
            </a:endParaRPr>
          </a:p>
        </p:txBody>
      </p:sp>
    </p:spTree>
    <p:extLst>
      <p:ext uri="{BB962C8B-B14F-4D97-AF65-F5344CB8AC3E}">
        <p14:creationId xmlns:p14="http://schemas.microsoft.com/office/powerpoint/2010/main" val="3879044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F28D1A-B365-4457-B78B-2473919561D1}"/>
              </a:ext>
            </a:extLst>
          </p:cNvPr>
          <p:cNvPicPr>
            <a:picLocks noChangeAspect="1"/>
          </p:cNvPicPr>
          <p:nvPr/>
        </p:nvPicPr>
        <p:blipFill rotWithShape="1">
          <a:blip r:embed="rId2"/>
          <a:srcRect l="30043" t="-1" b="-2746"/>
          <a:stretch/>
        </p:blipFill>
        <p:spPr>
          <a:xfrm>
            <a:off x="122364" y="1066800"/>
            <a:ext cx="6704566" cy="4799161"/>
          </a:xfrm>
          <a:prstGeom prst="rect">
            <a:avLst/>
          </a:prstGeom>
        </p:spPr>
      </p:pic>
      <p:sp>
        <p:nvSpPr>
          <p:cNvPr id="5" name="TextBox 4">
            <a:extLst>
              <a:ext uri="{FF2B5EF4-FFF2-40B4-BE49-F238E27FC236}">
                <a16:creationId xmlns:a16="http://schemas.microsoft.com/office/drawing/2014/main" id="{97CFB061-8662-4D4C-BDC4-660BB300A7A5}"/>
              </a:ext>
            </a:extLst>
          </p:cNvPr>
          <p:cNvSpPr txBox="1"/>
          <p:nvPr/>
        </p:nvSpPr>
        <p:spPr>
          <a:xfrm>
            <a:off x="122363" y="8163"/>
            <a:ext cx="3544047"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Model Evaluation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E252AFC-4438-9041-A299-72B87D22B2EC}"/>
              </a:ext>
            </a:extLst>
          </p:cNvPr>
          <p:cNvSpPr txBox="1"/>
          <p:nvPr/>
        </p:nvSpPr>
        <p:spPr>
          <a:xfrm>
            <a:off x="5418667" y="1659467"/>
            <a:ext cx="6637866" cy="3785652"/>
          </a:xfrm>
          <a:prstGeom prst="rect">
            <a:avLst/>
          </a:prstGeom>
          <a:noFill/>
        </p:spPr>
        <p:txBody>
          <a:bodyPr wrap="square" rtlCol="0">
            <a:spAutoFit/>
          </a:bodyPr>
          <a:lstStyle/>
          <a:p>
            <a:r>
              <a:rPr lang="en-US" sz="2400" dirty="0">
                <a:solidFill>
                  <a:srgbClr val="C00000"/>
                </a:solidFill>
              </a:rPr>
              <a:t>Measures :</a:t>
            </a:r>
          </a:p>
          <a:p>
            <a:r>
              <a:rPr lang="en-US" sz="2400" dirty="0">
                <a:solidFill>
                  <a:srgbClr val="7030A0"/>
                </a:solidFill>
              </a:rPr>
              <a:t>Classification </a:t>
            </a:r>
            <a:r>
              <a:rPr lang="en-US" sz="2400" dirty="0">
                <a:solidFill>
                  <a:srgbClr val="002060"/>
                </a:solidFill>
              </a:rPr>
              <a:t>: </a:t>
            </a:r>
            <a:r>
              <a:rPr lang="en-IN" sz="2400" dirty="0">
                <a:solidFill>
                  <a:schemeClr val="accent1">
                    <a:lumMod val="50000"/>
                  </a:schemeClr>
                </a:solidFill>
              </a:rPr>
              <a:t>Categorical Accuracy to measure how well the predicted labels match the actuals</a:t>
            </a:r>
          </a:p>
          <a:p>
            <a:endParaRPr lang="en-IN" sz="2400" dirty="0">
              <a:solidFill>
                <a:schemeClr val="accent1">
                  <a:lumMod val="50000"/>
                </a:schemeClr>
              </a:solidFill>
            </a:endParaRPr>
          </a:p>
          <a:p>
            <a:r>
              <a:rPr lang="en-IN" sz="2400" dirty="0">
                <a:solidFill>
                  <a:srgbClr val="7030A0"/>
                </a:solidFill>
              </a:rPr>
              <a:t>Localisation: </a:t>
            </a:r>
          </a:p>
          <a:p>
            <a:r>
              <a:rPr lang="en-IN" sz="2400" dirty="0">
                <a:solidFill>
                  <a:schemeClr val="accent1">
                    <a:lumMod val="50000"/>
                  </a:schemeClr>
                </a:solidFill>
              </a:rPr>
              <a:t>- Intersection Over Union(IOU) for bounding boxes   OR </a:t>
            </a:r>
          </a:p>
          <a:p>
            <a:r>
              <a:rPr lang="en-US" sz="2400" dirty="0">
                <a:solidFill>
                  <a:schemeClr val="accent1">
                    <a:lumMod val="50000"/>
                  </a:schemeClr>
                </a:solidFill>
              </a:rPr>
              <a:t>-</a:t>
            </a:r>
            <a:r>
              <a:rPr lang="en-US" sz="2400" dirty="0" err="1">
                <a:solidFill>
                  <a:schemeClr val="accent1">
                    <a:lumMod val="50000"/>
                  </a:schemeClr>
                </a:solidFill>
              </a:rPr>
              <a:t>mAP</a:t>
            </a:r>
            <a:r>
              <a:rPr lang="en-US" sz="2400" dirty="0">
                <a:solidFill>
                  <a:schemeClr val="accent1">
                    <a:lumMod val="50000"/>
                  </a:schemeClr>
                </a:solidFill>
              </a:rPr>
              <a:t>- Mean Average Precision</a:t>
            </a:r>
          </a:p>
          <a:p>
            <a:endParaRPr lang="en-US" sz="2400" dirty="0">
              <a:solidFill>
                <a:schemeClr val="accent1">
                  <a:lumMod val="50000"/>
                </a:schemeClr>
              </a:solidFill>
            </a:endParaRPr>
          </a:p>
          <a:p>
            <a:r>
              <a:rPr lang="en-US" sz="2400" dirty="0">
                <a:solidFill>
                  <a:srgbClr val="7030A0"/>
                </a:solidFill>
              </a:rPr>
              <a:t>Loss: </a:t>
            </a:r>
            <a:r>
              <a:rPr lang="en-US" sz="2400" dirty="0">
                <a:solidFill>
                  <a:schemeClr val="accent1">
                    <a:lumMod val="50000"/>
                  </a:schemeClr>
                </a:solidFill>
              </a:rPr>
              <a:t>Training and Test Loss will be monitored</a:t>
            </a:r>
          </a:p>
        </p:txBody>
      </p:sp>
    </p:spTree>
    <p:extLst>
      <p:ext uri="{BB962C8B-B14F-4D97-AF65-F5344CB8AC3E}">
        <p14:creationId xmlns:p14="http://schemas.microsoft.com/office/powerpoint/2010/main" val="2001854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9DF4645-20CE-4374-9845-D5D66A21D8E2}"/>
              </a:ext>
            </a:extLst>
          </p:cNvPr>
          <p:cNvGraphicFramePr>
            <a:graphicFrameLocks noGrp="1"/>
          </p:cNvGraphicFramePr>
          <p:nvPr>
            <p:extLst>
              <p:ext uri="{D42A27DB-BD31-4B8C-83A1-F6EECF244321}">
                <p14:modId xmlns:p14="http://schemas.microsoft.com/office/powerpoint/2010/main" val="2346506426"/>
              </p:ext>
            </p:extLst>
          </p:nvPr>
        </p:nvGraphicFramePr>
        <p:xfrm>
          <a:off x="2244106" y="681776"/>
          <a:ext cx="8890925" cy="5760720"/>
        </p:xfrm>
        <a:graphic>
          <a:graphicData uri="http://schemas.openxmlformats.org/drawingml/2006/table">
            <a:tbl>
              <a:tblPr firstRow="1" bandRow="1">
                <a:tableStyleId>{5C22544A-7EE6-4342-B048-85BDC9FD1C3A}</a:tableStyleId>
              </a:tblPr>
              <a:tblGrid>
                <a:gridCol w="2933053">
                  <a:extLst>
                    <a:ext uri="{9D8B030D-6E8A-4147-A177-3AD203B41FA5}">
                      <a16:colId xmlns:a16="http://schemas.microsoft.com/office/drawing/2014/main" val="1498116473"/>
                    </a:ext>
                  </a:extLst>
                </a:gridCol>
                <a:gridCol w="1489468">
                  <a:extLst>
                    <a:ext uri="{9D8B030D-6E8A-4147-A177-3AD203B41FA5}">
                      <a16:colId xmlns:a16="http://schemas.microsoft.com/office/drawing/2014/main" val="382129543"/>
                    </a:ext>
                  </a:extLst>
                </a:gridCol>
                <a:gridCol w="1489468">
                  <a:extLst>
                    <a:ext uri="{9D8B030D-6E8A-4147-A177-3AD203B41FA5}">
                      <a16:colId xmlns:a16="http://schemas.microsoft.com/office/drawing/2014/main" val="20002"/>
                    </a:ext>
                  </a:extLst>
                </a:gridCol>
                <a:gridCol w="1489468">
                  <a:extLst>
                    <a:ext uri="{9D8B030D-6E8A-4147-A177-3AD203B41FA5}">
                      <a16:colId xmlns:a16="http://schemas.microsoft.com/office/drawing/2014/main" val="2065796773"/>
                    </a:ext>
                  </a:extLst>
                </a:gridCol>
                <a:gridCol w="1489468">
                  <a:extLst>
                    <a:ext uri="{9D8B030D-6E8A-4147-A177-3AD203B41FA5}">
                      <a16:colId xmlns:a16="http://schemas.microsoft.com/office/drawing/2014/main" val="20004"/>
                    </a:ext>
                  </a:extLst>
                </a:gridCol>
              </a:tblGrid>
              <a:tr h="625805">
                <a:tc>
                  <a:txBody>
                    <a:bodyPr/>
                    <a:lstStyle/>
                    <a:p>
                      <a:r>
                        <a:rPr lang="en-US" dirty="0"/>
                        <a:t>Model</a:t>
                      </a:r>
                      <a:endParaRPr lang="en-IN" dirty="0"/>
                    </a:p>
                  </a:txBody>
                  <a:tcPr/>
                </a:tc>
                <a:tc>
                  <a:txBody>
                    <a:bodyPr/>
                    <a:lstStyle/>
                    <a:p>
                      <a:r>
                        <a:rPr lang="en-US" dirty="0"/>
                        <a:t>Classification</a:t>
                      </a:r>
                    </a:p>
                    <a:p>
                      <a:r>
                        <a:rPr lang="en-US" dirty="0"/>
                        <a:t>     Test</a:t>
                      </a:r>
                      <a:endParaRPr lang="en-IN" dirty="0"/>
                    </a:p>
                  </a:txBody>
                  <a:tcPr/>
                </a:tc>
                <a:tc>
                  <a:txBody>
                    <a:bodyPr/>
                    <a:lstStyle/>
                    <a:p>
                      <a:r>
                        <a:rPr lang="en-IN" dirty="0"/>
                        <a:t>Classification</a:t>
                      </a:r>
                    </a:p>
                    <a:p>
                      <a:r>
                        <a:rPr lang="en-IN" dirty="0"/>
                        <a:t>        Train</a:t>
                      </a:r>
                    </a:p>
                  </a:txBody>
                  <a:tcPr/>
                </a:tc>
                <a:tc>
                  <a:txBody>
                    <a:bodyPr/>
                    <a:lstStyle/>
                    <a:p>
                      <a:r>
                        <a:rPr lang="en-US" dirty="0" err="1"/>
                        <a:t>Bbox</a:t>
                      </a:r>
                      <a:r>
                        <a:rPr lang="en-US" dirty="0"/>
                        <a:t> (Test)</a:t>
                      </a:r>
                      <a:endParaRPr lang="en-IN" dirty="0"/>
                    </a:p>
                  </a:txBody>
                  <a:tcPr/>
                </a:tc>
                <a:tc>
                  <a:txBody>
                    <a:bodyPr/>
                    <a:lstStyle/>
                    <a:p>
                      <a:r>
                        <a:rPr lang="en-IN" dirty="0" err="1"/>
                        <a:t>Bbox</a:t>
                      </a:r>
                      <a:r>
                        <a:rPr lang="en-IN" dirty="0"/>
                        <a:t>(Train)</a:t>
                      </a:r>
                    </a:p>
                  </a:txBody>
                  <a:tcPr/>
                </a:tc>
                <a:extLst>
                  <a:ext uri="{0D108BD9-81ED-4DB2-BD59-A6C34878D82A}">
                    <a16:rowId xmlns:a16="http://schemas.microsoft.com/office/drawing/2014/main" val="2627786978"/>
                  </a:ext>
                </a:extLst>
              </a:tr>
              <a:tr h="882786">
                <a:tc>
                  <a:txBody>
                    <a:bodyPr/>
                    <a:lstStyle/>
                    <a:p>
                      <a:r>
                        <a:rPr lang="en-US" dirty="0" err="1"/>
                        <a:t>Mobilenet</a:t>
                      </a:r>
                      <a:r>
                        <a:rPr lang="en-US" dirty="0"/>
                        <a:t> V2 (Classification only)</a:t>
                      </a:r>
                      <a:endParaRPr lang="en-IN" dirty="0"/>
                    </a:p>
                  </a:txBody>
                  <a:tcPr/>
                </a:tc>
                <a:tc>
                  <a:txBody>
                    <a:bodyPr/>
                    <a:lstStyle/>
                    <a:p>
                      <a:r>
                        <a:rPr lang="en-US" dirty="0"/>
                        <a:t>Accuracy: 0.85</a:t>
                      </a:r>
                    </a:p>
                    <a:p>
                      <a:r>
                        <a:rPr lang="en-US" dirty="0"/>
                        <a:t>Loss:0.5</a:t>
                      </a:r>
                      <a:endParaRPr lang="en-IN" dirty="0"/>
                    </a:p>
                  </a:txBody>
                  <a:tcPr/>
                </a:tc>
                <a:tc>
                  <a:txBody>
                    <a:bodyPr/>
                    <a:lstStyle/>
                    <a:p>
                      <a:r>
                        <a:rPr lang="en-IN" dirty="0"/>
                        <a:t>Accuracy:</a:t>
                      </a:r>
                      <a:r>
                        <a:rPr lang="en-IN" baseline="0" dirty="0"/>
                        <a:t> 0.96</a:t>
                      </a:r>
                    </a:p>
                    <a:p>
                      <a:r>
                        <a:rPr lang="en-IN" baseline="0" dirty="0"/>
                        <a:t>Loss:  0.12</a:t>
                      </a:r>
                      <a:endParaRPr lang="en-IN" dirty="0"/>
                    </a:p>
                  </a:txBody>
                  <a:tcPr/>
                </a:tc>
                <a:tc>
                  <a:txBody>
                    <a:bodyPr/>
                    <a:lstStyle/>
                    <a:p>
                      <a:r>
                        <a:rPr lang="en-IN" dirty="0"/>
                        <a:t>NA</a:t>
                      </a:r>
                    </a:p>
                  </a:txBody>
                  <a:tcPr/>
                </a:tc>
                <a:tc>
                  <a:txBody>
                    <a:bodyPr/>
                    <a:lstStyle/>
                    <a:p>
                      <a:r>
                        <a:rPr lang="en-IN" dirty="0"/>
                        <a:t> NA</a:t>
                      </a:r>
                    </a:p>
                  </a:txBody>
                  <a:tcPr/>
                </a:tc>
                <a:extLst>
                  <a:ext uri="{0D108BD9-81ED-4DB2-BD59-A6C34878D82A}">
                    <a16:rowId xmlns:a16="http://schemas.microsoft.com/office/drawing/2014/main" val="4252463896"/>
                  </a:ext>
                </a:extLst>
              </a:tr>
              <a:tr h="1124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Mobilenet</a:t>
                      </a:r>
                      <a:r>
                        <a:rPr lang="en-US" dirty="0"/>
                        <a:t> V2</a:t>
                      </a:r>
                    </a:p>
                    <a:p>
                      <a:endParaRPr lang="en-IN" dirty="0"/>
                    </a:p>
                  </a:txBody>
                  <a:tcPr/>
                </a:tc>
                <a:tc>
                  <a:txBody>
                    <a:bodyPr/>
                    <a:lstStyle/>
                    <a:p>
                      <a:r>
                        <a:rPr lang="en-US" dirty="0"/>
                        <a:t>Accuracy: 0.44</a:t>
                      </a:r>
                    </a:p>
                    <a:p>
                      <a:r>
                        <a:rPr lang="en-US" dirty="0"/>
                        <a:t>Loss: 2.374</a:t>
                      </a:r>
                      <a:endParaRPr lang="en-IN" dirty="0"/>
                    </a:p>
                    <a:p>
                      <a:endParaRPr lang="en-IN" dirty="0"/>
                    </a:p>
                  </a:txBody>
                  <a:tcPr/>
                </a:tc>
                <a:tc>
                  <a:txBody>
                    <a:bodyPr/>
                    <a:lstStyle/>
                    <a:p>
                      <a:r>
                        <a:rPr lang="en-IN" dirty="0"/>
                        <a:t>Accuracy:</a:t>
                      </a:r>
                      <a:r>
                        <a:rPr lang="en-IN" baseline="0" dirty="0"/>
                        <a:t> 0.70</a:t>
                      </a:r>
                    </a:p>
                    <a:p>
                      <a:r>
                        <a:rPr lang="en-IN" baseline="0" dirty="0"/>
                        <a:t>Loss:  1.6</a:t>
                      </a:r>
                      <a:r>
                        <a:rPr lang="en-IN" dirty="0"/>
                        <a:t> </a:t>
                      </a:r>
                    </a:p>
                    <a:p>
                      <a:endParaRPr lang="en-IN" dirty="0"/>
                    </a:p>
                  </a:txBody>
                  <a:tcPr/>
                </a:tc>
                <a:tc>
                  <a:txBody>
                    <a:bodyPr/>
                    <a:lstStyle/>
                    <a:p>
                      <a:r>
                        <a:rPr lang="en-IN" dirty="0"/>
                        <a:t>IOU:0.728</a:t>
                      </a:r>
                    </a:p>
                    <a:p>
                      <a:r>
                        <a:rPr lang="en-IN" dirty="0"/>
                        <a:t>Loss: 7281</a:t>
                      </a:r>
                    </a:p>
                    <a:p>
                      <a:endParaRPr lang="en-IN" dirty="0"/>
                    </a:p>
                  </a:txBody>
                  <a:tcPr/>
                </a:tc>
                <a:tc>
                  <a:txBody>
                    <a:bodyPr/>
                    <a:lstStyle/>
                    <a:p>
                      <a:r>
                        <a:rPr lang="en-IN" dirty="0"/>
                        <a:t>IOU:</a:t>
                      </a:r>
                      <a:r>
                        <a:rPr lang="en-IN" baseline="0" dirty="0"/>
                        <a:t> 0.7289</a:t>
                      </a:r>
                    </a:p>
                    <a:p>
                      <a:r>
                        <a:rPr lang="en-IN" baseline="0" dirty="0"/>
                        <a:t>Loss: 850</a:t>
                      </a:r>
                      <a:endParaRPr lang="en-IN" dirty="0"/>
                    </a:p>
                    <a:p>
                      <a:endParaRPr lang="en-IN" dirty="0"/>
                    </a:p>
                  </a:txBody>
                  <a:tcPr/>
                </a:tc>
                <a:extLst>
                  <a:ext uri="{0D108BD9-81ED-4DB2-BD59-A6C34878D82A}">
                    <a16:rowId xmlns:a16="http://schemas.microsoft.com/office/drawing/2014/main" val="426980768"/>
                  </a:ext>
                </a:extLst>
              </a:tr>
              <a:tr h="882786">
                <a:tc>
                  <a:txBody>
                    <a:bodyPr/>
                    <a:lstStyle/>
                    <a:p>
                      <a:r>
                        <a:rPr lang="en-US" dirty="0">
                          <a:solidFill>
                            <a:schemeClr val="tx1"/>
                          </a:solidFill>
                        </a:rPr>
                        <a:t>EfficientnetB5 with </a:t>
                      </a:r>
                      <a:r>
                        <a:rPr lang="en-US" dirty="0" err="1">
                          <a:solidFill>
                            <a:schemeClr val="tx1"/>
                          </a:solidFill>
                        </a:rPr>
                        <a:t>efficientnet</a:t>
                      </a:r>
                      <a:r>
                        <a:rPr lang="en-US" dirty="0">
                          <a:solidFill>
                            <a:schemeClr val="tx1"/>
                          </a:solidFill>
                        </a:rPr>
                        <a:t> b5 weights </a:t>
                      </a:r>
                      <a:endParaRPr lang="en-IN" dirty="0">
                        <a:solidFill>
                          <a:schemeClr val="tx1"/>
                        </a:solidFill>
                      </a:endParaRPr>
                    </a:p>
                  </a:txBody>
                  <a:tcPr/>
                </a:tc>
                <a:tc>
                  <a:txBody>
                    <a:bodyPr/>
                    <a:lstStyle/>
                    <a:p>
                      <a:r>
                        <a:rPr lang="en-US" dirty="0">
                          <a:solidFill>
                            <a:schemeClr val="tx1"/>
                          </a:solidFill>
                        </a:rPr>
                        <a:t>Accuracy: .867</a:t>
                      </a:r>
                    </a:p>
                    <a:p>
                      <a:r>
                        <a:rPr lang="en-US" dirty="0">
                          <a:solidFill>
                            <a:schemeClr val="tx1"/>
                          </a:solidFill>
                        </a:rPr>
                        <a:t>Loss: 0.53</a:t>
                      </a:r>
                      <a:endParaRPr lang="en-IN" dirty="0">
                        <a:solidFill>
                          <a:schemeClr val="tx1"/>
                        </a:solidFill>
                      </a:endParaRPr>
                    </a:p>
                  </a:txBody>
                  <a:tcPr/>
                </a:tc>
                <a:tc>
                  <a:txBody>
                    <a:bodyPr/>
                    <a:lstStyle/>
                    <a:p>
                      <a:r>
                        <a:rPr lang="en-IN" dirty="0">
                          <a:solidFill>
                            <a:schemeClr val="tx1"/>
                          </a:solidFill>
                        </a:rPr>
                        <a:t>Accuracy: 0.99</a:t>
                      </a:r>
                    </a:p>
                    <a:p>
                      <a:r>
                        <a:rPr lang="en-IN" dirty="0">
                          <a:solidFill>
                            <a:schemeClr val="tx1"/>
                          </a:solidFill>
                        </a:rPr>
                        <a:t>Loss: 0.02</a:t>
                      </a:r>
                    </a:p>
                  </a:txBody>
                  <a:tcPr/>
                </a:tc>
                <a:tc>
                  <a:txBody>
                    <a:bodyPr/>
                    <a:lstStyle/>
                    <a:p>
                      <a:r>
                        <a:rPr lang="en-IN" dirty="0">
                          <a:solidFill>
                            <a:schemeClr val="tx1"/>
                          </a:solidFill>
                        </a:rPr>
                        <a:t>IOU:0.89</a:t>
                      </a:r>
                    </a:p>
                    <a:p>
                      <a:r>
                        <a:rPr lang="en-IN" dirty="0">
                          <a:solidFill>
                            <a:schemeClr val="tx1"/>
                          </a:solidFill>
                        </a:rPr>
                        <a:t>Loss:118.65</a:t>
                      </a:r>
                    </a:p>
                  </a:txBody>
                  <a:tcPr/>
                </a:tc>
                <a:tc>
                  <a:txBody>
                    <a:bodyPr/>
                    <a:lstStyle/>
                    <a:p>
                      <a:r>
                        <a:rPr lang="en-IN" dirty="0">
                          <a:solidFill>
                            <a:schemeClr val="tx1"/>
                          </a:solidFill>
                        </a:rPr>
                        <a:t>IOU: 0.91</a:t>
                      </a:r>
                    </a:p>
                    <a:p>
                      <a:r>
                        <a:rPr lang="en-IN" dirty="0">
                          <a:solidFill>
                            <a:schemeClr val="tx1"/>
                          </a:solidFill>
                        </a:rPr>
                        <a:t>Loss: 65.92</a:t>
                      </a:r>
                    </a:p>
                  </a:txBody>
                  <a:tcPr/>
                </a:tc>
                <a:extLst>
                  <a:ext uri="{0D108BD9-81ED-4DB2-BD59-A6C34878D82A}">
                    <a16:rowId xmlns:a16="http://schemas.microsoft.com/office/drawing/2014/main" val="2996141813"/>
                  </a:ext>
                </a:extLst>
              </a:tr>
              <a:tr h="894007">
                <a:tc>
                  <a:txBody>
                    <a:bodyPr/>
                    <a:lstStyle/>
                    <a:p>
                      <a:r>
                        <a:rPr lang="en-IN" dirty="0"/>
                        <a:t>SSD-MobileNet-V2</a:t>
                      </a:r>
                    </a:p>
                  </a:txBody>
                  <a:tcPr/>
                </a:tc>
                <a:tc>
                  <a:txBody>
                    <a:bodyPr/>
                    <a:lstStyle/>
                    <a:p>
                      <a:r>
                        <a:rPr lang="en-IN" dirty="0"/>
                        <a:t>Class Loss:1.12</a:t>
                      </a:r>
                    </a:p>
                    <a:p>
                      <a:r>
                        <a:rPr lang="en-IN" dirty="0"/>
                        <a:t>Total :1.8</a:t>
                      </a:r>
                    </a:p>
                  </a:txBody>
                  <a:tcPr/>
                </a:tc>
                <a:tc>
                  <a:txBody>
                    <a:bodyPr/>
                    <a:lstStyle/>
                    <a:p>
                      <a:r>
                        <a:rPr lang="en-IN" dirty="0"/>
                        <a:t>Total Loss:1.6</a:t>
                      </a:r>
                    </a:p>
                  </a:txBody>
                  <a:tcPr/>
                </a:tc>
                <a:tc>
                  <a:txBody>
                    <a:bodyPr/>
                    <a:lstStyle/>
                    <a:p>
                      <a:r>
                        <a:rPr lang="en-IN" dirty="0"/>
                        <a:t>Loss: 0.209</a:t>
                      </a:r>
                    </a:p>
                    <a:p>
                      <a:r>
                        <a:rPr lang="en-IN" dirty="0" err="1"/>
                        <a:t>mAP@IOU</a:t>
                      </a:r>
                      <a:r>
                        <a:rPr lang="en-IN" dirty="0"/>
                        <a:t> 0.5=0</a:t>
                      </a:r>
                    </a:p>
                  </a:txBody>
                  <a:tcPr/>
                </a:tc>
                <a:tc>
                  <a:txBody>
                    <a:bodyPr/>
                    <a:lstStyle/>
                    <a:p>
                      <a:r>
                        <a:rPr lang="en-IN" dirty="0"/>
                        <a:t>Total Loss:1.6</a:t>
                      </a:r>
                    </a:p>
                  </a:txBody>
                  <a:tcPr/>
                </a:tc>
                <a:extLst>
                  <a:ext uri="{0D108BD9-81ED-4DB2-BD59-A6C34878D82A}">
                    <a16:rowId xmlns:a16="http://schemas.microsoft.com/office/drawing/2014/main" val="734424005"/>
                  </a:ext>
                </a:extLst>
              </a:tr>
              <a:tr h="1124158">
                <a:tc>
                  <a:txBody>
                    <a:bodyPr/>
                    <a:lstStyle/>
                    <a:p>
                      <a:r>
                        <a:rPr lang="en-IN" dirty="0" err="1"/>
                        <a:t>Yolo</a:t>
                      </a:r>
                      <a:r>
                        <a:rPr lang="en-IN" dirty="0"/>
                        <a:t> V3(anchorless)</a:t>
                      </a:r>
                    </a:p>
                  </a:txBody>
                  <a:tcPr/>
                </a:tc>
                <a:tc>
                  <a:txBody>
                    <a:bodyPr/>
                    <a:lstStyle/>
                    <a:p>
                      <a:r>
                        <a:rPr lang="en-IN" dirty="0"/>
                        <a:t>Accuracy:0.4003 </a:t>
                      </a:r>
                    </a:p>
                    <a:p>
                      <a:r>
                        <a:rPr lang="en-IN" dirty="0"/>
                        <a:t>Loss:2.267</a:t>
                      </a:r>
                    </a:p>
                  </a:txBody>
                  <a:tcPr/>
                </a:tc>
                <a:tc>
                  <a:txBody>
                    <a:bodyPr/>
                    <a:lstStyle/>
                    <a:p>
                      <a:r>
                        <a:rPr lang="en-IN" dirty="0"/>
                        <a:t>Accuracy: 0.406</a:t>
                      </a:r>
                    </a:p>
                    <a:p>
                      <a:r>
                        <a:rPr lang="en-IN" dirty="0"/>
                        <a:t>Loss:2.28</a:t>
                      </a:r>
                    </a:p>
                    <a:p>
                      <a:endParaRPr lang="en-IN" dirty="0"/>
                    </a:p>
                  </a:txBody>
                  <a:tcPr/>
                </a:tc>
                <a:tc>
                  <a:txBody>
                    <a:bodyPr/>
                    <a:lstStyle/>
                    <a:p>
                      <a:r>
                        <a:rPr lang="en-IN" dirty="0"/>
                        <a:t>IOU:0.761</a:t>
                      </a:r>
                    </a:p>
                    <a:p>
                      <a:r>
                        <a:rPr lang="en-IN" dirty="0"/>
                        <a:t>Loss: 937</a:t>
                      </a:r>
                    </a:p>
                  </a:txBody>
                  <a:tcPr/>
                </a:tc>
                <a:tc>
                  <a:txBody>
                    <a:bodyPr/>
                    <a:lstStyle/>
                    <a:p>
                      <a:r>
                        <a:rPr lang="en-IN" dirty="0"/>
                        <a:t>IOU:0.791</a:t>
                      </a:r>
                    </a:p>
                    <a:p>
                      <a:r>
                        <a:rPr lang="en-IN" dirty="0"/>
                        <a:t>Loss: 32.0</a:t>
                      </a:r>
                    </a:p>
                    <a:p>
                      <a:endParaRPr lang="en-IN" dirty="0"/>
                    </a:p>
                  </a:txBody>
                  <a:tcPr/>
                </a:tc>
                <a:extLst>
                  <a:ext uri="{0D108BD9-81ED-4DB2-BD59-A6C34878D82A}">
                    <a16:rowId xmlns:a16="http://schemas.microsoft.com/office/drawing/2014/main" val="802761370"/>
                  </a:ext>
                </a:extLst>
              </a:tr>
            </a:tbl>
          </a:graphicData>
        </a:graphic>
      </p:graphicFrame>
      <p:sp>
        <p:nvSpPr>
          <p:cNvPr id="2" name="Rectangle 1">
            <a:extLst>
              <a:ext uri="{FF2B5EF4-FFF2-40B4-BE49-F238E27FC236}">
                <a16:creationId xmlns:a16="http://schemas.microsoft.com/office/drawing/2014/main" id="{A7449735-791A-A746-98DA-2D32BA602ADF}"/>
              </a:ext>
            </a:extLst>
          </p:cNvPr>
          <p:cNvSpPr/>
          <p:nvPr/>
        </p:nvSpPr>
        <p:spPr>
          <a:xfrm>
            <a:off x="161201" y="35445"/>
            <a:ext cx="3544047" cy="646331"/>
          </a:xfrm>
          <a:prstGeom prst="rect">
            <a:avLst/>
          </a:prstGeom>
        </p:spPr>
        <p:txBody>
          <a:bodyPr wrap="none">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Model Evaluation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31" name="Rectangle: Rounded Corners 21">
            <a:extLst>
              <a:ext uri="{FF2B5EF4-FFF2-40B4-BE49-F238E27FC236}">
                <a16:creationId xmlns:a16="http://schemas.microsoft.com/office/drawing/2014/main" id="{2AFB8EE4-CAF9-284A-B306-4C923EB5C625}"/>
              </a:ext>
            </a:extLst>
          </p:cNvPr>
          <p:cNvSpPr/>
          <p:nvPr/>
        </p:nvSpPr>
        <p:spPr>
          <a:xfrm>
            <a:off x="243037" y="2068287"/>
            <a:ext cx="1925502" cy="53415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2" name="TextBox 31">
            <a:extLst>
              <a:ext uri="{FF2B5EF4-FFF2-40B4-BE49-F238E27FC236}">
                <a16:creationId xmlns:a16="http://schemas.microsoft.com/office/drawing/2014/main" id="{D3C84872-F9F6-2A45-B165-4BBDAE76BD8B}"/>
              </a:ext>
            </a:extLst>
          </p:cNvPr>
          <p:cNvSpPr txBox="1"/>
          <p:nvPr/>
        </p:nvSpPr>
        <p:spPr>
          <a:xfrm>
            <a:off x="266916" y="2150700"/>
            <a:ext cx="1925503" cy="369332"/>
          </a:xfrm>
          <a:prstGeom prst="rect">
            <a:avLst/>
          </a:prstGeom>
          <a:noFill/>
        </p:spPr>
        <p:txBody>
          <a:bodyPr wrap="square">
            <a:spAutoFit/>
          </a:bodyPr>
          <a:lstStyle/>
          <a:p>
            <a:pPr algn="ctr"/>
            <a:r>
              <a:rPr lang="en-US" dirty="0"/>
              <a:t>Model building</a:t>
            </a:r>
            <a:endParaRPr lang="en-IN" dirty="0"/>
          </a:p>
        </p:txBody>
      </p:sp>
      <p:sp>
        <p:nvSpPr>
          <p:cNvPr id="33" name="Rectangle: Rounded Corners 25">
            <a:extLst>
              <a:ext uri="{FF2B5EF4-FFF2-40B4-BE49-F238E27FC236}">
                <a16:creationId xmlns:a16="http://schemas.microsoft.com/office/drawing/2014/main" id="{F83B6F7B-80E9-5D44-B791-876F29903399}"/>
              </a:ext>
            </a:extLst>
          </p:cNvPr>
          <p:cNvSpPr/>
          <p:nvPr/>
        </p:nvSpPr>
        <p:spPr>
          <a:xfrm>
            <a:off x="243037" y="502229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37D06B2-0788-1745-A95C-B8760310E3D2}"/>
              </a:ext>
            </a:extLst>
          </p:cNvPr>
          <p:cNvSpPr txBox="1"/>
          <p:nvPr/>
        </p:nvSpPr>
        <p:spPr>
          <a:xfrm>
            <a:off x="243037" y="4095030"/>
            <a:ext cx="1925503" cy="646331"/>
          </a:xfrm>
          <a:prstGeom prst="rect">
            <a:avLst/>
          </a:prstGeom>
          <a:noFill/>
        </p:spPr>
        <p:txBody>
          <a:bodyPr wrap="square">
            <a:spAutoFit/>
          </a:bodyPr>
          <a:lstStyle/>
          <a:p>
            <a:pPr algn="ctr"/>
            <a:r>
              <a:rPr lang="en-US" dirty="0"/>
              <a:t>Hyper parameter tuning</a:t>
            </a:r>
            <a:endParaRPr lang="en-IN" dirty="0"/>
          </a:p>
        </p:txBody>
      </p:sp>
      <p:sp>
        <p:nvSpPr>
          <p:cNvPr id="35" name="Rectangle: Rounded Corners 37">
            <a:extLst>
              <a:ext uri="{FF2B5EF4-FFF2-40B4-BE49-F238E27FC236}">
                <a16:creationId xmlns:a16="http://schemas.microsoft.com/office/drawing/2014/main" id="{E9077B1C-EAEB-2F43-B5EB-24E1B756566C}"/>
              </a:ext>
            </a:extLst>
          </p:cNvPr>
          <p:cNvSpPr/>
          <p:nvPr/>
        </p:nvSpPr>
        <p:spPr>
          <a:xfrm>
            <a:off x="266916" y="3044372"/>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6" name="Arrow: Down 46">
            <a:extLst>
              <a:ext uri="{FF2B5EF4-FFF2-40B4-BE49-F238E27FC236}">
                <a16:creationId xmlns:a16="http://schemas.microsoft.com/office/drawing/2014/main" id="{874D4469-5FAA-F844-94E0-17FB1E63D97C}"/>
              </a:ext>
            </a:extLst>
          </p:cNvPr>
          <p:cNvSpPr/>
          <p:nvPr/>
        </p:nvSpPr>
        <p:spPr>
          <a:xfrm>
            <a:off x="1114846" y="36956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Down 47">
            <a:extLst>
              <a:ext uri="{FF2B5EF4-FFF2-40B4-BE49-F238E27FC236}">
                <a16:creationId xmlns:a16="http://schemas.microsoft.com/office/drawing/2014/main" id="{56DC4CA8-4641-FD4C-9574-4378EA57AC1F}"/>
              </a:ext>
            </a:extLst>
          </p:cNvPr>
          <p:cNvSpPr/>
          <p:nvPr/>
        </p:nvSpPr>
        <p:spPr>
          <a:xfrm>
            <a:off x="1114846" y="4761336"/>
            <a:ext cx="257452" cy="257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Down 46">
            <a:extLst>
              <a:ext uri="{FF2B5EF4-FFF2-40B4-BE49-F238E27FC236}">
                <a16:creationId xmlns:a16="http://schemas.microsoft.com/office/drawing/2014/main" id="{EB805A0E-795E-8B4C-8AD9-3B5F1AFE91DC}"/>
              </a:ext>
            </a:extLst>
          </p:cNvPr>
          <p:cNvSpPr/>
          <p:nvPr/>
        </p:nvSpPr>
        <p:spPr>
          <a:xfrm>
            <a:off x="1081677" y="264154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Down 46">
            <a:extLst>
              <a:ext uri="{FF2B5EF4-FFF2-40B4-BE49-F238E27FC236}">
                <a16:creationId xmlns:a16="http://schemas.microsoft.com/office/drawing/2014/main" id="{F17F0981-5FEA-FC4B-945C-47B4E1ECAAE3}"/>
              </a:ext>
            </a:extLst>
          </p:cNvPr>
          <p:cNvSpPr/>
          <p:nvPr/>
        </p:nvSpPr>
        <p:spPr>
          <a:xfrm>
            <a:off x="1055454" y="1790040"/>
            <a:ext cx="257452" cy="233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Down 46">
            <a:extLst>
              <a:ext uri="{FF2B5EF4-FFF2-40B4-BE49-F238E27FC236}">
                <a16:creationId xmlns:a16="http://schemas.microsoft.com/office/drawing/2014/main" id="{010CBDA6-3DBD-3F45-97E6-037CF1CD65A3}"/>
              </a:ext>
            </a:extLst>
          </p:cNvPr>
          <p:cNvSpPr/>
          <p:nvPr/>
        </p:nvSpPr>
        <p:spPr>
          <a:xfrm>
            <a:off x="1118367" y="572917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11434FE3-87ED-FC45-B868-87E0B5C54E2B}"/>
              </a:ext>
            </a:extLst>
          </p:cNvPr>
          <p:cNvSpPr txBox="1"/>
          <p:nvPr/>
        </p:nvSpPr>
        <p:spPr>
          <a:xfrm>
            <a:off x="526109" y="3202792"/>
            <a:ext cx="1407116" cy="369332"/>
          </a:xfrm>
          <a:prstGeom prst="rect">
            <a:avLst/>
          </a:prstGeom>
          <a:noFill/>
        </p:spPr>
        <p:txBody>
          <a:bodyPr wrap="none" rtlCol="0">
            <a:spAutoFit/>
          </a:bodyPr>
          <a:lstStyle/>
          <a:p>
            <a:r>
              <a:rPr lang="en-US" dirty="0"/>
              <a:t>Monitor Loss</a:t>
            </a:r>
          </a:p>
        </p:txBody>
      </p:sp>
      <p:sp>
        <p:nvSpPr>
          <p:cNvPr id="43" name="Rectangle: Rounded Corners 37">
            <a:extLst>
              <a:ext uri="{FF2B5EF4-FFF2-40B4-BE49-F238E27FC236}">
                <a16:creationId xmlns:a16="http://schemas.microsoft.com/office/drawing/2014/main" id="{7B5E8D01-15AF-3041-A6D5-1333591433F1}"/>
              </a:ext>
            </a:extLst>
          </p:cNvPr>
          <p:cNvSpPr/>
          <p:nvPr/>
        </p:nvSpPr>
        <p:spPr>
          <a:xfrm>
            <a:off x="254977" y="4128897"/>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5" name="TextBox 44">
            <a:extLst>
              <a:ext uri="{FF2B5EF4-FFF2-40B4-BE49-F238E27FC236}">
                <a16:creationId xmlns:a16="http://schemas.microsoft.com/office/drawing/2014/main" id="{80550DD6-8BB5-5A44-AD4D-20533FE03B15}"/>
              </a:ext>
            </a:extLst>
          </p:cNvPr>
          <p:cNvSpPr txBox="1"/>
          <p:nvPr/>
        </p:nvSpPr>
        <p:spPr>
          <a:xfrm>
            <a:off x="280820" y="5022291"/>
            <a:ext cx="1925503" cy="369332"/>
          </a:xfrm>
          <a:prstGeom prst="rect">
            <a:avLst/>
          </a:prstGeom>
          <a:noFill/>
        </p:spPr>
        <p:txBody>
          <a:bodyPr wrap="square">
            <a:spAutoFit/>
          </a:bodyPr>
          <a:lstStyle/>
          <a:p>
            <a:pPr algn="ctr"/>
            <a:r>
              <a:rPr lang="en-US" dirty="0"/>
              <a:t>Model Evaluation</a:t>
            </a:r>
            <a:endParaRPr lang="en-IN" dirty="0"/>
          </a:p>
        </p:txBody>
      </p:sp>
    </p:spTree>
    <p:extLst>
      <p:ext uri="{BB962C8B-B14F-4D97-AF65-F5344CB8AC3E}">
        <p14:creationId xmlns:p14="http://schemas.microsoft.com/office/powerpoint/2010/main" val="61320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6680B5-921A-6547-8BF1-DC6A33FEFD65}"/>
              </a:ext>
            </a:extLst>
          </p:cNvPr>
          <p:cNvPicPr>
            <a:picLocks noChangeAspect="1"/>
          </p:cNvPicPr>
          <p:nvPr/>
        </p:nvPicPr>
        <p:blipFill>
          <a:blip r:embed="rId2"/>
          <a:stretch>
            <a:fillRect/>
          </a:stretch>
        </p:blipFill>
        <p:spPr>
          <a:xfrm>
            <a:off x="47599" y="1757533"/>
            <a:ext cx="3772371" cy="2354509"/>
          </a:xfrm>
          <a:prstGeom prst="rect">
            <a:avLst/>
          </a:prstGeom>
        </p:spPr>
      </p:pic>
      <p:pic>
        <p:nvPicPr>
          <p:cNvPr id="5" name="Picture 4">
            <a:extLst>
              <a:ext uri="{FF2B5EF4-FFF2-40B4-BE49-F238E27FC236}">
                <a16:creationId xmlns:a16="http://schemas.microsoft.com/office/drawing/2014/main" id="{B80172F4-E1AA-3942-B617-BD525EAE3946}"/>
              </a:ext>
            </a:extLst>
          </p:cNvPr>
          <p:cNvPicPr>
            <a:picLocks noChangeAspect="1"/>
          </p:cNvPicPr>
          <p:nvPr/>
        </p:nvPicPr>
        <p:blipFill>
          <a:blip r:embed="rId3"/>
          <a:stretch>
            <a:fillRect/>
          </a:stretch>
        </p:blipFill>
        <p:spPr>
          <a:xfrm>
            <a:off x="267133" y="3942796"/>
            <a:ext cx="3552837" cy="2460990"/>
          </a:xfrm>
          <a:prstGeom prst="rect">
            <a:avLst/>
          </a:prstGeom>
        </p:spPr>
      </p:pic>
      <p:sp>
        <p:nvSpPr>
          <p:cNvPr id="6" name="TextBox 5">
            <a:extLst>
              <a:ext uri="{FF2B5EF4-FFF2-40B4-BE49-F238E27FC236}">
                <a16:creationId xmlns:a16="http://schemas.microsoft.com/office/drawing/2014/main" id="{33FCB20F-6477-AF4E-A34B-2551B7590256}"/>
              </a:ext>
            </a:extLst>
          </p:cNvPr>
          <p:cNvSpPr txBox="1"/>
          <p:nvPr/>
        </p:nvSpPr>
        <p:spPr>
          <a:xfrm>
            <a:off x="544683" y="1154427"/>
            <a:ext cx="4817421" cy="646331"/>
          </a:xfrm>
          <a:prstGeom prst="rect">
            <a:avLst/>
          </a:prstGeom>
          <a:noFill/>
        </p:spPr>
        <p:txBody>
          <a:bodyPr wrap="square" rtlCol="0">
            <a:spAutoFit/>
          </a:bodyPr>
          <a:lstStyle/>
          <a:p>
            <a:r>
              <a:rPr lang="en-US" dirty="0"/>
              <a:t>Initial Learning rate=0.01</a:t>
            </a:r>
          </a:p>
          <a:p>
            <a:r>
              <a:rPr lang="en-US" dirty="0"/>
              <a:t>identified by LR finder</a:t>
            </a:r>
          </a:p>
        </p:txBody>
      </p:sp>
      <p:sp>
        <p:nvSpPr>
          <p:cNvPr id="7" name="Rectangle 6">
            <a:extLst>
              <a:ext uri="{FF2B5EF4-FFF2-40B4-BE49-F238E27FC236}">
                <a16:creationId xmlns:a16="http://schemas.microsoft.com/office/drawing/2014/main" id="{7AD57988-C108-A246-B7D4-AE7800ABE5EB}"/>
              </a:ext>
            </a:extLst>
          </p:cNvPr>
          <p:cNvSpPr/>
          <p:nvPr/>
        </p:nvSpPr>
        <p:spPr>
          <a:xfrm>
            <a:off x="544684" y="682316"/>
            <a:ext cx="11184020" cy="461665"/>
          </a:xfrm>
          <a:prstGeom prst="rect">
            <a:avLst/>
          </a:prstGeom>
        </p:spPr>
        <p:txBody>
          <a:bodyPr wrap="square">
            <a:spAutoFit/>
          </a:bodyPr>
          <a:lstStyle/>
          <a:p>
            <a:r>
              <a:rPr lang="en-US" sz="2400" b="1" dirty="0">
                <a:solidFill>
                  <a:schemeClr val="accent1">
                    <a:lumMod val="75000"/>
                  </a:schemeClr>
                </a:solidFill>
                <a:latin typeface="+mj-lt"/>
              </a:rPr>
              <a:t>Comparison of the final solution(EfficientNetB5) –Improvements Achieved</a:t>
            </a:r>
          </a:p>
        </p:txBody>
      </p:sp>
      <p:pic>
        <p:nvPicPr>
          <p:cNvPr id="8" name="Picture 7">
            <a:extLst>
              <a:ext uri="{FF2B5EF4-FFF2-40B4-BE49-F238E27FC236}">
                <a16:creationId xmlns:a16="http://schemas.microsoft.com/office/drawing/2014/main" id="{87F2C1AA-B1C2-AA40-A6AE-063542724A83}"/>
              </a:ext>
            </a:extLst>
          </p:cNvPr>
          <p:cNvPicPr>
            <a:picLocks noChangeAspect="1"/>
          </p:cNvPicPr>
          <p:nvPr/>
        </p:nvPicPr>
        <p:blipFill>
          <a:blip r:embed="rId4"/>
          <a:stretch>
            <a:fillRect/>
          </a:stretch>
        </p:blipFill>
        <p:spPr>
          <a:xfrm>
            <a:off x="3707079" y="1739762"/>
            <a:ext cx="3896324" cy="2486642"/>
          </a:xfrm>
          <a:prstGeom prst="rect">
            <a:avLst/>
          </a:prstGeom>
        </p:spPr>
      </p:pic>
      <p:pic>
        <p:nvPicPr>
          <p:cNvPr id="9" name="Picture 8">
            <a:extLst>
              <a:ext uri="{FF2B5EF4-FFF2-40B4-BE49-F238E27FC236}">
                <a16:creationId xmlns:a16="http://schemas.microsoft.com/office/drawing/2014/main" id="{E3701D1E-F25A-0A4A-BDCF-71E635D4D3E1}"/>
              </a:ext>
            </a:extLst>
          </p:cNvPr>
          <p:cNvPicPr>
            <a:picLocks noChangeAspect="1"/>
          </p:cNvPicPr>
          <p:nvPr/>
        </p:nvPicPr>
        <p:blipFill>
          <a:blip r:embed="rId5"/>
          <a:stretch>
            <a:fillRect/>
          </a:stretch>
        </p:blipFill>
        <p:spPr>
          <a:xfrm>
            <a:off x="3619874" y="4066662"/>
            <a:ext cx="3974937" cy="2424073"/>
          </a:xfrm>
          <a:prstGeom prst="rect">
            <a:avLst/>
          </a:prstGeom>
        </p:spPr>
      </p:pic>
      <p:sp>
        <p:nvSpPr>
          <p:cNvPr id="10" name="TextBox 9">
            <a:extLst>
              <a:ext uri="{FF2B5EF4-FFF2-40B4-BE49-F238E27FC236}">
                <a16:creationId xmlns:a16="http://schemas.microsoft.com/office/drawing/2014/main" id="{7702CC6C-187F-8C4D-9903-56C1555A71F4}"/>
              </a:ext>
            </a:extLst>
          </p:cNvPr>
          <p:cNvSpPr txBox="1"/>
          <p:nvPr/>
        </p:nvSpPr>
        <p:spPr>
          <a:xfrm>
            <a:off x="4168065" y="1131753"/>
            <a:ext cx="3034338" cy="646331"/>
          </a:xfrm>
          <a:prstGeom prst="rect">
            <a:avLst/>
          </a:prstGeom>
          <a:noFill/>
        </p:spPr>
        <p:txBody>
          <a:bodyPr wrap="square" rtlCol="0">
            <a:spAutoFit/>
          </a:bodyPr>
          <a:lstStyle/>
          <a:p>
            <a:r>
              <a:rPr lang="en-US" dirty="0"/>
              <a:t>Freeze all layers except BN +Flatten Layer</a:t>
            </a:r>
          </a:p>
        </p:txBody>
      </p:sp>
      <p:sp>
        <p:nvSpPr>
          <p:cNvPr id="11" name="Rectangle 10">
            <a:extLst>
              <a:ext uri="{FF2B5EF4-FFF2-40B4-BE49-F238E27FC236}">
                <a16:creationId xmlns:a16="http://schemas.microsoft.com/office/drawing/2014/main" id="{898C3D55-DC7D-D845-8101-B4E275185F56}"/>
              </a:ext>
            </a:extLst>
          </p:cNvPr>
          <p:cNvSpPr/>
          <p:nvPr/>
        </p:nvSpPr>
        <p:spPr>
          <a:xfrm>
            <a:off x="397724" y="108491"/>
            <a:ext cx="3544047" cy="646331"/>
          </a:xfrm>
          <a:prstGeom prst="rect">
            <a:avLst/>
          </a:prstGeom>
        </p:spPr>
        <p:txBody>
          <a:bodyPr wrap="none">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Model Evaluation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CB2A0287-9169-EB4E-B9A2-A3E7A8425175}"/>
              </a:ext>
            </a:extLst>
          </p:cNvPr>
          <p:cNvPicPr>
            <a:picLocks noChangeAspect="1"/>
          </p:cNvPicPr>
          <p:nvPr/>
        </p:nvPicPr>
        <p:blipFill>
          <a:blip r:embed="rId6"/>
          <a:stretch>
            <a:fillRect/>
          </a:stretch>
        </p:blipFill>
        <p:spPr>
          <a:xfrm>
            <a:off x="7603403" y="1704932"/>
            <a:ext cx="3754912" cy="2545704"/>
          </a:xfrm>
          <a:prstGeom prst="rect">
            <a:avLst/>
          </a:prstGeom>
        </p:spPr>
      </p:pic>
      <p:pic>
        <p:nvPicPr>
          <p:cNvPr id="13" name="Picture 12">
            <a:extLst>
              <a:ext uri="{FF2B5EF4-FFF2-40B4-BE49-F238E27FC236}">
                <a16:creationId xmlns:a16="http://schemas.microsoft.com/office/drawing/2014/main" id="{B735DEE4-1F7C-FC49-8CBE-78A2B92EFDC4}"/>
              </a:ext>
            </a:extLst>
          </p:cNvPr>
          <p:cNvPicPr>
            <a:picLocks noChangeAspect="1"/>
          </p:cNvPicPr>
          <p:nvPr/>
        </p:nvPicPr>
        <p:blipFill>
          <a:blip r:embed="rId7"/>
          <a:stretch>
            <a:fillRect/>
          </a:stretch>
        </p:blipFill>
        <p:spPr>
          <a:xfrm>
            <a:off x="7665041" y="3947022"/>
            <a:ext cx="3656019" cy="2543714"/>
          </a:xfrm>
          <a:prstGeom prst="rect">
            <a:avLst/>
          </a:prstGeom>
        </p:spPr>
      </p:pic>
      <p:sp>
        <p:nvSpPr>
          <p:cNvPr id="14" name="TextBox 13">
            <a:extLst>
              <a:ext uri="{FF2B5EF4-FFF2-40B4-BE49-F238E27FC236}">
                <a16:creationId xmlns:a16="http://schemas.microsoft.com/office/drawing/2014/main" id="{E9165A52-DEC0-384C-BE7F-9A24D5AB4D0A}"/>
              </a:ext>
            </a:extLst>
          </p:cNvPr>
          <p:cNvSpPr txBox="1"/>
          <p:nvPr/>
        </p:nvSpPr>
        <p:spPr>
          <a:xfrm>
            <a:off x="8143893" y="1108260"/>
            <a:ext cx="3034338" cy="369332"/>
          </a:xfrm>
          <a:prstGeom prst="rect">
            <a:avLst/>
          </a:prstGeom>
          <a:noFill/>
        </p:spPr>
        <p:txBody>
          <a:bodyPr wrap="square" rtlCol="0">
            <a:spAutoFit/>
          </a:bodyPr>
          <a:lstStyle/>
          <a:p>
            <a:r>
              <a:rPr lang="en-US" dirty="0"/>
              <a:t>Previous  steps + Cyclic LR</a:t>
            </a:r>
          </a:p>
        </p:txBody>
      </p:sp>
    </p:spTree>
    <p:extLst>
      <p:ext uri="{BB962C8B-B14F-4D97-AF65-F5344CB8AC3E}">
        <p14:creationId xmlns:p14="http://schemas.microsoft.com/office/powerpoint/2010/main" val="370924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8B8-87C5-4F6D-A8D0-3128763E29CE}"/>
              </a:ext>
            </a:extLst>
          </p:cNvPr>
          <p:cNvSpPr txBox="1"/>
          <p:nvPr/>
        </p:nvSpPr>
        <p:spPr>
          <a:xfrm>
            <a:off x="122363" y="8163"/>
            <a:ext cx="2930546"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Import Library</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FCFFDF30-6F9A-4163-B75F-EA73A1669D19}"/>
              </a:ext>
            </a:extLst>
          </p:cNvPr>
          <p:cNvSpPr/>
          <p:nvPr/>
        </p:nvSpPr>
        <p:spPr>
          <a:xfrm>
            <a:off x="1276182" y="1162007"/>
            <a:ext cx="1716839" cy="624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17478D4-224E-42FB-9CBF-7483FB12F7A3}"/>
              </a:ext>
            </a:extLst>
          </p:cNvPr>
          <p:cNvSpPr txBox="1"/>
          <p:nvPr/>
        </p:nvSpPr>
        <p:spPr>
          <a:xfrm>
            <a:off x="1171851" y="1151116"/>
            <a:ext cx="1925502" cy="646331"/>
          </a:xfrm>
          <a:prstGeom prst="rect">
            <a:avLst/>
          </a:prstGeom>
          <a:noFill/>
        </p:spPr>
        <p:txBody>
          <a:bodyPr wrap="square">
            <a:spAutoFit/>
          </a:bodyPr>
          <a:lstStyle/>
          <a:p>
            <a:pPr algn="ctr"/>
            <a:r>
              <a:rPr lang="en-US" dirty="0"/>
              <a:t>Import necessary python library</a:t>
            </a:r>
            <a:endParaRPr lang="en-IN" dirty="0"/>
          </a:p>
        </p:txBody>
      </p:sp>
      <p:sp>
        <p:nvSpPr>
          <p:cNvPr id="12" name="Rectangle: Rounded Corners 11">
            <a:extLst>
              <a:ext uri="{FF2B5EF4-FFF2-40B4-BE49-F238E27FC236}">
                <a16:creationId xmlns:a16="http://schemas.microsoft.com/office/drawing/2014/main" id="{B0FE4184-9A07-4CF8-89DC-B557A2DC71D7}"/>
              </a:ext>
            </a:extLst>
          </p:cNvPr>
          <p:cNvSpPr/>
          <p:nvPr/>
        </p:nvSpPr>
        <p:spPr>
          <a:xfrm>
            <a:off x="1224846" y="3292120"/>
            <a:ext cx="1925502" cy="4839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3A393F5-97F9-408C-B759-8746B61BA00F}"/>
              </a:ext>
            </a:extLst>
          </p:cNvPr>
          <p:cNvSpPr txBox="1"/>
          <p:nvPr/>
        </p:nvSpPr>
        <p:spPr>
          <a:xfrm>
            <a:off x="1251750" y="2096868"/>
            <a:ext cx="1925502" cy="923330"/>
          </a:xfrm>
          <a:prstGeom prst="rect">
            <a:avLst/>
          </a:prstGeom>
          <a:noFill/>
        </p:spPr>
        <p:txBody>
          <a:bodyPr wrap="square">
            <a:spAutoFit/>
          </a:bodyPr>
          <a:lstStyle/>
          <a:p>
            <a:pPr algn="ctr"/>
            <a:r>
              <a:rPr lang="en-US" dirty="0"/>
              <a:t>Choose directory where data loaded</a:t>
            </a:r>
            <a:endParaRPr lang="en-IN" dirty="0"/>
          </a:p>
        </p:txBody>
      </p:sp>
      <p:sp>
        <p:nvSpPr>
          <p:cNvPr id="14" name="TextBox 13">
            <a:extLst>
              <a:ext uri="{FF2B5EF4-FFF2-40B4-BE49-F238E27FC236}">
                <a16:creationId xmlns:a16="http://schemas.microsoft.com/office/drawing/2014/main" id="{A907E326-3B40-4825-A24E-E7C6DE34238D}"/>
              </a:ext>
            </a:extLst>
          </p:cNvPr>
          <p:cNvSpPr txBox="1"/>
          <p:nvPr/>
        </p:nvSpPr>
        <p:spPr>
          <a:xfrm>
            <a:off x="1359626" y="3350295"/>
            <a:ext cx="1534882" cy="369332"/>
          </a:xfrm>
          <a:prstGeom prst="rect">
            <a:avLst/>
          </a:prstGeom>
          <a:noFill/>
        </p:spPr>
        <p:txBody>
          <a:bodyPr wrap="square">
            <a:spAutoFit/>
          </a:bodyPr>
          <a:lstStyle/>
          <a:p>
            <a:pPr algn="ctr"/>
            <a:r>
              <a:rPr lang="en-US" dirty="0"/>
              <a:t>Load the data</a:t>
            </a:r>
            <a:endParaRPr lang="en-IN" dirty="0"/>
          </a:p>
        </p:txBody>
      </p:sp>
      <p:sp>
        <p:nvSpPr>
          <p:cNvPr id="15" name="TextBox 14">
            <a:extLst>
              <a:ext uri="{FF2B5EF4-FFF2-40B4-BE49-F238E27FC236}">
                <a16:creationId xmlns:a16="http://schemas.microsoft.com/office/drawing/2014/main" id="{15780DA3-98A1-49C9-81F0-7471845963EC}"/>
              </a:ext>
            </a:extLst>
          </p:cNvPr>
          <p:cNvSpPr txBox="1"/>
          <p:nvPr/>
        </p:nvSpPr>
        <p:spPr>
          <a:xfrm>
            <a:off x="4233774" y="1056156"/>
            <a:ext cx="1925502" cy="646331"/>
          </a:xfrm>
          <a:prstGeom prst="rect">
            <a:avLst/>
          </a:prstGeom>
          <a:noFill/>
        </p:spPr>
        <p:txBody>
          <a:bodyPr wrap="square">
            <a:spAutoFit/>
          </a:bodyPr>
          <a:lstStyle/>
          <a:p>
            <a:pPr algn="ctr"/>
            <a:r>
              <a:rPr lang="en-US" dirty="0"/>
              <a:t>Image Preprocessing </a:t>
            </a:r>
            <a:endParaRPr lang="en-IN" dirty="0"/>
          </a:p>
        </p:txBody>
      </p:sp>
      <p:sp>
        <p:nvSpPr>
          <p:cNvPr id="17" name="Rectangle: Rounded Corners 16">
            <a:extLst>
              <a:ext uri="{FF2B5EF4-FFF2-40B4-BE49-F238E27FC236}">
                <a16:creationId xmlns:a16="http://schemas.microsoft.com/office/drawing/2014/main" id="{EF3FCC5B-C2C5-440A-AC77-B5F23B618030}"/>
              </a:ext>
            </a:extLst>
          </p:cNvPr>
          <p:cNvSpPr/>
          <p:nvPr/>
        </p:nvSpPr>
        <p:spPr>
          <a:xfrm>
            <a:off x="1239932" y="2083119"/>
            <a:ext cx="1925502" cy="923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8DDB2EE-EA65-423B-A7DB-F08E08E3CBD1}"/>
              </a:ext>
            </a:extLst>
          </p:cNvPr>
          <p:cNvSpPr/>
          <p:nvPr/>
        </p:nvSpPr>
        <p:spPr>
          <a:xfrm>
            <a:off x="1241918" y="4032111"/>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8B216A32-3C49-4DDA-90CB-50E64ACD9650}"/>
              </a:ext>
            </a:extLst>
          </p:cNvPr>
          <p:cNvSpPr txBox="1"/>
          <p:nvPr/>
        </p:nvSpPr>
        <p:spPr>
          <a:xfrm>
            <a:off x="1224846" y="4096786"/>
            <a:ext cx="1925502" cy="369332"/>
          </a:xfrm>
          <a:prstGeom prst="rect">
            <a:avLst/>
          </a:prstGeom>
          <a:noFill/>
        </p:spPr>
        <p:txBody>
          <a:bodyPr wrap="square">
            <a:spAutoFit/>
          </a:bodyPr>
          <a:lstStyle/>
          <a:p>
            <a:pPr algn="ctr"/>
            <a:r>
              <a:rPr lang="en-US" dirty="0"/>
              <a:t>Visualize the data</a:t>
            </a:r>
            <a:endParaRPr lang="en-IN" dirty="0"/>
          </a:p>
        </p:txBody>
      </p:sp>
      <p:sp>
        <p:nvSpPr>
          <p:cNvPr id="20" name="Rectangle: Rounded Corners 19">
            <a:extLst>
              <a:ext uri="{FF2B5EF4-FFF2-40B4-BE49-F238E27FC236}">
                <a16:creationId xmlns:a16="http://schemas.microsoft.com/office/drawing/2014/main" id="{831DE20D-0522-49D6-A59E-3C81AD2739C0}"/>
              </a:ext>
            </a:extLst>
          </p:cNvPr>
          <p:cNvSpPr/>
          <p:nvPr/>
        </p:nvSpPr>
        <p:spPr>
          <a:xfrm>
            <a:off x="1242601" y="4920582"/>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92BC54FA-764D-4E2E-909E-CFBB19B73D57}"/>
              </a:ext>
            </a:extLst>
          </p:cNvPr>
          <p:cNvSpPr txBox="1"/>
          <p:nvPr/>
        </p:nvSpPr>
        <p:spPr>
          <a:xfrm>
            <a:off x="1253568" y="4977893"/>
            <a:ext cx="1925502" cy="369332"/>
          </a:xfrm>
          <a:prstGeom prst="rect">
            <a:avLst/>
          </a:prstGeom>
          <a:noFill/>
        </p:spPr>
        <p:txBody>
          <a:bodyPr wrap="square">
            <a:spAutoFit/>
          </a:bodyPr>
          <a:lstStyle/>
          <a:p>
            <a:pPr algn="ctr"/>
            <a:r>
              <a:rPr lang="en-US" dirty="0"/>
              <a:t>EDA</a:t>
            </a:r>
            <a:endParaRPr lang="en-IN" dirty="0"/>
          </a:p>
        </p:txBody>
      </p:sp>
      <p:sp>
        <p:nvSpPr>
          <p:cNvPr id="22" name="Rectangle: Rounded Corners 21">
            <a:extLst>
              <a:ext uri="{FF2B5EF4-FFF2-40B4-BE49-F238E27FC236}">
                <a16:creationId xmlns:a16="http://schemas.microsoft.com/office/drawing/2014/main" id="{23C709EA-4253-423F-BB5C-F200C0F0D04A}"/>
              </a:ext>
            </a:extLst>
          </p:cNvPr>
          <p:cNvSpPr/>
          <p:nvPr/>
        </p:nvSpPr>
        <p:spPr>
          <a:xfrm>
            <a:off x="4170498" y="209686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35027D1-6978-4EAC-8843-602C34DA6A7A}"/>
              </a:ext>
            </a:extLst>
          </p:cNvPr>
          <p:cNvSpPr/>
          <p:nvPr/>
        </p:nvSpPr>
        <p:spPr>
          <a:xfrm>
            <a:off x="4170498" y="110471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29B16099-22D2-4271-8E46-7C2590D1BE6E}"/>
              </a:ext>
            </a:extLst>
          </p:cNvPr>
          <p:cNvSpPr txBox="1"/>
          <p:nvPr/>
        </p:nvSpPr>
        <p:spPr>
          <a:xfrm>
            <a:off x="4194377" y="2235367"/>
            <a:ext cx="1925503" cy="369332"/>
          </a:xfrm>
          <a:prstGeom prst="rect">
            <a:avLst/>
          </a:prstGeom>
          <a:noFill/>
        </p:spPr>
        <p:txBody>
          <a:bodyPr wrap="square">
            <a:spAutoFit/>
          </a:bodyPr>
          <a:lstStyle/>
          <a:p>
            <a:pPr algn="ctr"/>
            <a:r>
              <a:rPr lang="en-US" dirty="0"/>
              <a:t>Model building</a:t>
            </a:r>
            <a:endParaRPr lang="en-IN" dirty="0"/>
          </a:p>
        </p:txBody>
      </p:sp>
      <p:sp>
        <p:nvSpPr>
          <p:cNvPr id="26" name="Rectangle: Rounded Corners 25">
            <a:extLst>
              <a:ext uri="{FF2B5EF4-FFF2-40B4-BE49-F238E27FC236}">
                <a16:creationId xmlns:a16="http://schemas.microsoft.com/office/drawing/2014/main" id="{FC1BA6B9-1E34-490F-A57E-FFAF48773AC7}"/>
              </a:ext>
            </a:extLst>
          </p:cNvPr>
          <p:cNvSpPr/>
          <p:nvPr/>
        </p:nvSpPr>
        <p:spPr>
          <a:xfrm>
            <a:off x="4170498" y="510695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9377373E-B16E-4D3E-9B99-E83F69750E9A}"/>
              </a:ext>
            </a:extLst>
          </p:cNvPr>
          <p:cNvSpPr txBox="1"/>
          <p:nvPr/>
        </p:nvSpPr>
        <p:spPr>
          <a:xfrm>
            <a:off x="4233774" y="5245458"/>
            <a:ext cx="1925503" cy="369332"/>
          </a:xfrm>
          <a:prstGeom prst="rect">
            <a:avLst/>
          </a:prstGeom>
          <a:noFill/>
        </p:spPr>
        <p:txBody>
          <a:bodyPr wrap="square">
            <a:spAutoFit/>
          </a:bodyPr>
          <a:lstStyle/>
          <a:p>
            <a:pPr algn="ctr"/>
            <a:r>
              <a:rPr lang="en-US" dirty="0"/>
              <a:t>Model evaluation</a:t>
            </a:r>
            <a:endParaRPr lang="en-IN" dirty="0"/>
          </a:p>
        </p:txBody>
      </p:sp>
      <p:sp>
        <p:nvSpPr>
          <p:cNvPr id="28" name="Rectangle: Rounded Corners 27">
            <a:extLst>
              <a:ext uri="{FF2B5EF4-FFF2-40B4-BE49-F238E27FC236}">
                <a16:creationId xmlns:a16="http://schemas.microsoft.com/office/drawing/2014/main" id="{6F382D7C-B83E-485F-B498-0DB5B077FD48}"/>
              </a:ext>
            </a:extLst>
          </p:cNvPr>
          <p:cNvSpPr/>
          <p:nvPr/>
        </p:nvSpPr>
        <p:spPr>
          <a:xfrm>
            <a:off x="10063652" y="1077611"/>
            <a:ext cx="994688" cy="5215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A1EE7AA-3202-45E6-9F0E-5020D36BED04}"/>
              </a:ext>
            </a:extLst>
          </p:cNvPr>
          <p:cNvSpPr txBox="1"/>
          <p:nvPr/>
        </p:nvSpPr>
        <p:spPr>
          <a:xfrm>
            <a:off x="10126547" y="1151116"/>
            <a:ext cx="868897" cy="369332"/>
          </a:xfrm>
          <a:prstGeom prst="rect">
            <a:avLst/>
          </a:prstGeom>
          <a:noFill/>
        </p:spPr>
        <p:txBody>
          <a:bodyPr wrap="square">
            <a:spAutoFit/>
          </a:bodyPr>
          <a:lstStyle/>
          <a:p>
            <a:pPr algn="ctr"/>
            <a:r>
              <a:rPr lang="en-US" dirty="0"/>
              <a:t>UI</a:t>
            </a:r>
            <a:endParaRPr lang="en-IN" dirty="0"/>
          </a:p>
        </p:txBody>
      </p:sp>
      <p:sp>
        <p:nvSpPr>
          <p:cNvPr id="32" name="TextBox 31">
            <a:extLst>
              <a:ext uri="{FF2B5EF4-FFF2-40B4-BE49-F238E27FC236}">
                <a16:creationId xmlns:a16="http://schemas.microsoft.com/office/drawing/2014/main" id="{2FE417D7-71FF-4642-B3BA-6A91E08C7ED7}"/>
              </a:ext>
            </a:extLst>
          </p:cNvPr>
          <p:cNvSpPr txBox="1"/>
          <p:nvPr/>
        </p:nvSpPr>
        <p:spPr>
          <a:xfrm>
            <a:off x="6553608" y="950822"/>
            <a:ext cx="2851957" cy="954107"/>
          </a:xfrm>
          <a:prstGeom prst="rect">
            <a:avLst/>
          </a:prstGeom>
          <a:noFill/>
        </p:spPr>
        <p:txBody>
          <a:bodyPr wrap="square">
            <a:spAutoFit/>
          </a:bodyPr>
          <a:lstStyle/>
          <a:p>
            <a:r>
              <a:rPr lang="en-US" sz="1400" i="1" dirty="0"/>
              <a:t>Normalization</a:t>
            </a:r>
          </a:p>
          <a:p>
            <a:r>
              <a:rPr lang="en-US" sz="1400" i="1" dirty="0"/>
              <a:t>Augmentation</a:t>
            </a:r>
          </a:p>
          <a:p>
            <a:r>
              <a:rPr lang="en-US" sz="1400" i="1" dirty="0"/>
              <a:t>Normalization by pixel of each image </a:t>
            </a:r>
          </a:p>
          <a:p>
            <a:r>
              <a:rPr lang="en-US" sz="1400" i="1" dirty="0"/>
              <a:t>Normalization of all image </a:t>
            </a:r>
            <a:endParaRPr lang="en-IN" sz="1400" i="1" dirty="0"/>
          </a:p>
        </p:txBody>
      </p:sp>
      <p:sp>
        <p:nvSpPr>
          <p:cNvPr id="33" name="Rectangle: Rounded Corners 32">
            <a:extLst>
              <a:ext uri="{FF2B5EF4-FFF2-40B4-BE49-F238E27FC236}">
                <a16:creationId xmlns:a16="http://schemas.microsoft.com/office/drawing/2014/main" id="{830E0C84-99D4-405A-A53E-F95F472C7DD3}"/>
              </a:ext>
            </a:extLst>
          </p:cNvPr>
          <p:cNvSpPr/>
          <p:nvPr/>
        </p:nvSpPr>
        <p:spPr>
          <a:xfrm>
            <a:off x="4170498" y="420163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B7F5D1E-6D12-41EA-931F-FF0DD1EA80D8}"/>
              </a:ext>
            </a:extLst>
          </p:cNvPr>
          <p:cNvSpPr txBox="1"/>
          <p:nvPr/>
        </p:nvSpPr>
        <p:spPr>
          <a:xfrm>
            <a:off x="4170498" y="4179697"/>
            <a:ext cx="1925503" cy="646331"/>
          </a:xfrm>
          <a:prstGeom prst="rect">
            <a:avLst/>
          </a:prstGeom>
          <a:noFill/>
        </p:spPr>
        <p:txBody>
          <a:bodyPr wrap="square">
            <a:spAutoFit/>
          </a:bodyPr>
          <a:lstStyle/>
          <a:p>
            <a:pPr algn="ctr"/>
            <a:r>
              <a:rPr lang="en-US" dirty="0"/>
              <a:t>Hyper parameter tunning</a:t>
            </a:r>
            <a:endParaRPr lang="en-IN" dirty="0"/>
          </a:p>
        </p:txBody>
      </p:sp>
      <p:sp>
        <p:nvSpPr>
          <p:cNvPr id="35" name="TextBox 34">
            <a:extLst>
              <a:ext uri="{FF2B5EF4-FFF2-40B4-BE49-F238E27FC236}">
                <a16:creationId xmlns:a16="http://schemas.microsoft.com/office/drawing/2014/main" id="{379D29EB-6861-487E-AB63-E86EBB549AB8}"/>
              </a:ext>
            </a:extLst>
          </p:cNvPr>
          <p:cNvSpPr txBox="1"/>
          <p:nvPr/>
        </p:nvSpPr>
        <p:spPr>
          <a:xfrm>
            <a:off x="6514212" y="1904929"/>
            <a:ext cx="1316121" cy="954107"/>
          </a:xfrm>
          <a:prstGeom prst="rect">
            <a:avLst/>
          </a:prstGeom>
          <a:noFill/>
        </p:spPr>
        <p:txBody>
          <a:bodyPr wrap="square">
            <a:spAutoFit/>
          </a:bodyPr>
          <a:lstStyle/>
          <a:p>
            <a:r>
              <a:rPr lang="en-US" sz="1400" i="1" dirty="0"/>
              <a:t>VGG16</a:t>
            </a:r>
          </a:p>
          <a:p>
            <a:r>
              <a:rPr lang="en-US" sz="1400" i="1" dirty="0" err="1"/>
              <a:t>Mobilenet</a:t>
            </a:r>
            <a:endParaRPr lang="en-US" sz="1400" i="1" dirty="0"/>
          </a:p>
          <a:p>
            <a:r>
              <a:rPr lang="en-US" sz="1400" i="1" dirty="0"/>
              <a:t>EfficientnetB5</a:t>
            </a:r>
          </a:p>
          <a:p>
            <a:r>
              <a:rPr lang="en-US" sz="1400" i="1" dirty="0"/>
              <a:t>EllificentnetB0</a:t>
            </a:r>
            <a:endParaRPr lang="en-IN" sz="1400" i="1" dirty="0"/>
          </a:p>
        </p:txBody>
      </p:sp>
      <p:sp>
        <p:nvSpPr>
          <p:cNvPr id="36" name="TextBox 35">
            <a:extLst>
              <a:ext uri="{FF2B5EF4-FFF2-40B4-BE49-F238E27FC236}">
                <a16:creationId xmlns:a16="http://schemas.microsoft.com/office/drawing/2014/main" id="{EA3CD451-65D2-4DF7-9631-D79B6C918271}"/>
              </a:ext>
            </a:extLst>
          </p:cNvPr>
          <p:cNvSpPr txBox="1"/>
          <p:nvPr/>
        </p:nvSpPr>
        <p:spPr>
          <a:xfrm>
            <a:off x="6577728" y="4110112"/>
            <a:ext cx="1925502" cy="738664"/>
          </a:xfrm>
          <a:prstGeom prst="rect">
            <a:avLst/>
          </a:prstGeom>
          <a:noFill/>
        </p:spPr>
        <p:txBody>
          <a:bodyPr wrap="square">
            <a:spAutoFit/>
          </a:bodyPr>
          <a:lstStyle/>
          <a:p>
            <a:r>
              <a:rPr lang="en-US" sz="1400" i="1" dirty="0"/>
              <a:t>Cyclic Learning</a:t>
            </a:r>
          </a:p>
          <a:p>
            <a:r>
              <a:rPr lang="en-US" sz="1400" i="1" dirty="0"/>
              <a:t>Progressive unfreezing</a:t>
            </a:r>
          </a:p>
          <a:p>
            <a:r>
              <a:rPr lang="en-US" sz="1400" i="1" dirty="0"/>
              <a:t>Batch number</a:t>
            </a:r>
            <a:endParaRPr lang="en-IN" sz="1400" i="1" dirty="0"/>
          </a:p>
        </p:txBody>
      </p:sp>
      <p:sp>
        <p:nvSpPr>
          <p:cNvPr id="38" name="Rectangle: Rounded Corners 37">
            <a:extLst>
              <a:ext uri="{FF2B5EF4-FFF2-40B4-BE49-F238E27FC236}">
                <a16:creationId xmlns:a16="http://schemas.microsoft.com/office/drawing/2014/main" id="{B01B9906-48C8-4D15-B7F0-DE8BBECCCD75}"/>
              </a:ext>
            </a:extLst>
          </p:cNvPr>
          <p:cNvSpPr/>
          <p:nvPr/>
        </p:nvSpPr>
        <p:spPr>
          <a:xfrm>
            <a:off x="4194377" y="3129039"/>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09D7E978-C5E9-4DD5-A52A-C24BD4682C9D}"/>
              </a:ext>
            </a:extLst>
          </p:cNvPr>
          <p:cNvSpPr txBox="1"/>
          <p:nvPr/>
        </p:nvSpPr>
        <p:spPr>
          <a:xfrm>
            <a:off x="4194376" y="3118070"/>
            <a:ext cx="1925503" cy="646331"/>
          </a:xfrm>
          <a:prstGeom prst="rect">
            <a:avLst/>
          </a:prstGeom>
          <a:noFill/>
        </p:spPr>
        <p:txBody>
          <a:bodyPr wrap="square">
            <a:spAutoFit/>
          </a:bodyPr>
          <a:lstStyle/>
          <a:p>
            <a:pPr algn="ctr"/>
            <a:r>
              <a:rPr lang="en-US" dirty="0"/>
              <a:t>Building loss criteria</a:t>
            </a:r>
            <a:endParaRPr lang="en-IN" dirty="0"/>
          </a:p>
        </p:txBody>
      </p:sp>
      <p:sp>
        <p:nvSpPr>
          <p:cNvPr id="40" name="TextBox 39">
            <a:extLst>
              <a:ext uri="{FF2B5EF4-FFF2-40B4-BE49-F238E27FC236}">
                <a16:creationId xmlns:a16="http://schemas.microsoft.com/office/drawing/2014/main" id="{E0E08E11-D310-41DF-9AAB-CA77F509D646}"/>
              </a:ext>
            </a:extLst>
          </p:cNvPr>
          <p:cNvSpPr txBox="1"/>
          <p:nvPr/>
        </p:nvSpPr>
        <p:spPr>
          <a:xfrm>
            <a:off x="6562714" y="3118070"/>
            <a:ext cx="1709925" cy="523220"/>
          </a:xfrm>
          <a:prstGeom prst="rect">
            <a:avLst/>
          </a:prstGeom>
          <a:noFill/>
        </p:spPr>
        <p:txBody>
          <a:bodyPr wrap="square">
            <a:spAutoFit/>
          </a:bodyPr>
          <a:lstStyle/>
          <a:p>
            <a:r>
              <a:rPr lang="en-US" sz="1400" i="1" dirty="0"/>
              <a:t>IOU: MSE</a:t>
            </a:r>
          </a:p>
          <a:p>
            <a:r>
              <a:rPr lang="en-US" sz="1400" i="1" dirty="0"/>
              <a:t>Categorical accuracy</a:t>
            </a:r>
            <a:endParaRPr lang="en-IN" sz="1400" i="1" dirty="0"/>
          </a:p>
        </p:txBody>
      </p:sp>
      <p:sp>
        <p:nvSpPr>
          <p:cNvPr id="41" name="Arrow: Down 40">
            <a:extLst>
              <a:ext uri="{FF2B5EF4-FFF2-40B4-BE49-F238E27FC236}">
                <a16:creationId xmlns:a16="http://schemas.microsoft.com/office/drawing/2014/main" id="{E49FE77F-C5B3-4009-AF96-A0BC9B1ED0DA}"/>
              </a:ext>
            </a:extLst>
          </p:cNvPr>
          <p:cNvSpPr/>
          <p:nvPr/>
        </p:nvSpPr>
        <p:spPr>
          <a:xfrm>
            <a:off x="2100311" y="17865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DD06EBF8-05E2-4A52-8C67-5B0CC638D59F}"/>
              </a:ext>
            </a:extLst>
          </p:cNvPr>
          <p:cNvSpPr/>
          <p:nvPr/>
        </p:nvSpPr>
        <p:spPr>
          <a:xfrm>
            <a:off x="2100311" y="301315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72A08BF-4E95-41DF-A992-45C01DDCEE73}"/>
              </a:ext>
            </a:extLst>
          </p:cNvPr>
          <p:cNvSpPr/>
          <p:nvPr/>
        </p:nvSpPr>
        <p:spPr>
          <a:xfrm>
            <a:off x="2100311" y="3760356"/>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a:extLst>
              <a:ext uri="{FF2B5EF4-FFF2-40B4-BE49-F238E27FC236}">
                <a16:creationId xmlns:a16="http://schemas.microsoft.com/office/drawing/2014/main" id="{A2F5A787-4286-445B-B371-D94066E5679F}"/>
              </a:ext>
            </a:extLst>
          </p:cNvPr>
          <p:cNvSpPr/>
          <p:nvPr/>
        </p:nvSpPr>
        <p:spPr>
          <a:xfrm>
            <a:off x="2100311" y="4540655"/>
            <a:ext cx="257452" cy="37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Down 44">
            <a:extLst>
              <a:ext uri="{FF2B5EF4-FFF2-40B4-BE49-F238E27FC236}">
                <a16:creationId xmlns:a16="http://schemas.microsoft.com/office/drawing/2014/main" id="{D2C178FE-B6F5-434C-BDF6-3DBB42FC7768}"/>
              </a:ext>
            </a:extLst>
          </p:cNvPr>
          <p:cNvSpPr/>
          <p:nvPr/>
        </p:nvSpPr>
        <p:spPr>
          <a:xfrm>
            <a:off x="5046851" y="175329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2A7B3CFB-7DC6-4091-A371-35FAF3768184}"/>
              </a:ext>
            </a:extLst>
          </p:cNvPr>
          <p:cNvSpPr/>
          <p:nvPr/>
        </p:nvSpPr>
        <p:spPr>
          <a:xfrm>
            <a:off x="5042307" y="2757849"/>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Down 46">
            <a:extLst>
              <a:ext uri="{FF2B5EF4-FFF2-40B4-BE49-F238E27FC236}">
                <a16:creationId xmlns:a16="http://schemas.microsoft.com/office/drawing/2014/main" id="{18FEE514-9A36-4A3D-BC6C-CFA428062A89}"/>
              </a:ext>
            </a:extLst>
          </p:cNvPr>
          <p:cNvSpPr/>
          <p:nvPr/>
        </p:nvSpPr>
        <p:spPr>
          <a:xfrm>
            <a:off x="5042307" y="3780322"/>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E73109EF-936C-4AFE-BAE4-F70EA9CED7E4}"/>
              </a:ext>
            </a:extLst>
          </p:cNvPr>
          <p:cNvSpPr/>
          <p:nvPr/>
        </p:nvSpPr>
        <p:spPr>
          <a:xfrm>
            <a:off x="5042307" y="483314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Elbow 49">
            <a:extLst>
              <a:ext uri="{FF2B5EF4-FFF2-40B4-BE49-F238E27FC236}">
                <a16:creationId xmlns:a16="http://schemas.microsoft.com/office/drawing/2014/main" id="{4FE53F99-B8F4-43EA-A36E-A20115470081}"/>
              </a:ext>
            </a:extLst>
          </p:cNvPr>
          <p:cNvCxnSpPr>
            <a:stCxn id="20" idx="2"/>
            <a:endCxn id="23" idx="1"/>
          </p:cNvCxnSpPr>
          <p:nvPr/>
        </p:nvCxnSpPr>
        <p:spPr>
          <a:xfrm rot="5400000" flipH="1" flipV="1">
            <a:off x="1199595" y="2433634"/>
            <a:ext cx="3976659" cy="1965146"/>
          </a:xfrm>
          <a:prstGeom prst="bentConnector4">
            <a:avLst>
              <a:gd name="adj1" fmla="val -5749"/>
              <a:gd name="adj2" fmla="val 744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2EEF98-D2F5-450E-A0C0-B19CCEF0AD79}"/>
              </a:ext>
            </a:extLst>
          </p:cNvPr>
          <p:cNvCxnSpPr>
            <a:stCxn id="27" idx="3"/>
            <a:endCxn id="28" idx="1"/>
          </p:cNvCxnSpPr>
          <p:nvPr/>
        </p:nvCxnSpPr>
        <p:spPr>
          <a:xfrm flipV="1">
            <a:off x="6159277" y="1338382"/>
            <a:ext cx="3904375" cy="4091742"/>
          </a:xfrm>
          <a:prstGeom prst="bentConnector3">
            <a:avLst>
              <a:gd name="adj1" fmla="val 8660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B69050C-ABB6-4C75-86A8-52075F830F2B}"/>
              </a:ext>
            </a:extLst>
          </p:cNvPr>
          <p:cNvSpPr/>
          <p:nvPr/>
        </p:nvSpPr>
        <p:spPr>
          <a:xfrm>
            <a:off x="949911" y="2074208"/>
            <a:ext cx="10315852" cy="375293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5631C7DB-2A22-4F5F-B8F9-44F2CB5B5555}"/>
              </a:ext>
            </a:extLst>
          </p:cNvPr>
          <p:cNvSpPr/>
          <p:nvPr/>
        </p:nvSpPr>
        <p:spPr>
          <a:xfrm>
            <a:off x="3518490" y="1014798"/>
            <a:ext cx="7758240" cy="106409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46FE61C-F591-46F7-9784-09C0CFD16802}"/>
              </a:ext>
            </a:extLst>
          </p:cNvPr>
          <p:cNvPicPr>
            <a:picLocks noChangeAspect="1"/>
          </p:cNvPicPr>
          <p:nvPr/>
        </p:nvPicPr>
        <p:blipFill>
          <a:blip r:embed="rId2"/>
          <a:stretch>
            <a:fillRect/>
          </a:stretch>
        </p:blipFill>
        <p:spPr>
          <a:xfrm>
            <a:off x="4147782" y="945482"/>
            <a:ext cx="6801617" cy="5391615"/>
          </a:xfrm>
          <a:prstGeom prst="rect">
            <a:avLst/>
          </a:prstGeom>
        </p:spPr>
      </p:pic>
      <p:sp>
        <p:nvSpPr>
          <p:cNvPr id="2" name="TextBox 1">
            <a:extLst>
              <a:ext uri="{FF2B5EF4-FFF2-40B4-BE49-F238E27FC236}">
                <a16:creationId xmlns:a16="http://schemas.microsoft.com/office/drawing/2014/main" id="{E0942BB1-4DE1-2046-A803-51A02FFDF249}"/>
              </a:ext>
            </a:extLst>
          </p:cNvPr>
          <p:cNvSpPr txBox="1"/>
          <p:nvPr/>
        </p:nvSpPr>
        <p:spPr>
          <a:xfrm>
            <a:off x="4147782" y="429916"/>
            <a:ext cx="1591734" cy="338554"/>
          </a:xfrm>
          <a:prstGeom prst="rect">
            <a:avLst/>
          </a:prstGeom>
          <a:noFill/>
        </p:spPr>
        <p:txBody>
          <a:bodyPr wrap="square" rtlCol="0">
            <a:spAutoFit/>
          </a:bodyPr>
          <a:lstStyle/>
          <a:p>
            <a:r>
              <a:rPr lang="en-US" sz="1600" dirty="0">
                <a:solidFill>
                  <a:schemeClr val="accent1"/>
                </a:solidFill>
              </a:rPr>
              <a:t>Code </a:t>
            </a:r>
          </a:p>
        </p:txBody>
      </p:sp>
    </p:spTree>
    <p:extLst>
      <p:ext uri="{BB962C8B-B14F-4D97-AF65-F5344CB8AC3E}">
        <p14:creationId xmlns:p14="http://schemas.microsoft.com/office/powerpoint/2010/main" val="500110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91DBB5-0E99-8844-B76A-F93C617715E3}"/>
              </a:ext>
            </a:extLst>
          </p:cNvPr>
          <p:cNvSpPr>
            <a:spLocks noGrp="1"/>
          </p:cNvSpPr>
          <p:nvPr>
            <p:ph type="title"/>
          </p:nvPr>
        </p:nvSpPr>
        <p:spPr>
          <a:xfrm>
            <a:off x="282189" y="98594"/>
            <a:ext cx="9755038" cy="670045"/>
          </a:xfrm>
        </p:spPr>
        <p:txBody>
          <a:bodyPr>
            <a:noAutofit/>
          </a:bodyPr>
          <a:lstStyle/>
          <a:p>
            <a:r>
              <a:rPr lang="en-US" sz="3600" b="1" dirty="0">
                <a:solidFill>
                  <a:schemeClr val="accent1">
                    <a:lumMod val="50000"/>
                  </a:schemeClr>
                </a:solidFill>
                <a:latin typeface="+mn-lt"/>
              </a:rPr>
              <a:t>Model Evaluation</a:t>
            </a:r>
            <a:endParaRPr lang="en-US" sz="3600" dirty="0">
              <a:latin typeface="+mn-lt"/>
            </a:endParaRPr>
          </a:p>
        </p:txBody>
      </p:sp>
      <p:pic>
        <p:nvPicPr>
          <p:cNvPr id="5" name="Picture 4">
            <a:extLst>
              <a:ext uri="{FF2B5EF4-FFF2-40B4-BE49-F238E27FC236}">
                <a16:creationId xmlns:a16="http://schemas.microsoft.com/office/drawing/2014/main" id="{F6ADB6EA-FBF1-3541-9579-4B7EF6D7926C}"/>
              </a:ext>
            </a:extLst>
          </p:cNvPr>
          <p:cNvPicPr>
            <a:picLocks noChangeAspect="1"/>
          </p:cNvPicPr>
          <p:nvPr/>
        </p:nvPicPr>
        <p:blipFill>
          <a:blip r:embed="rId2"/>
          <a:stretch>
            <a:fillRect/>
          </a:stretch>
        </p:blipFill>
        <p:spPr>
          <a:xfrm>
            <a:off x="218047" y="1990388"/>
            <a:ext cx="3815265" cy="2891566"/>
          </a:xfrm>
          <a:prstGeom prst="rect">
            <a:avLst/>
          </a:prstGeom>
        </p:spPr>
      </p:pic>
      <p:sp>
        <p:nvSpPr>
          <p:cNvPr id="6" name="Rectangle 5">
            <a:extLst>
              <a:ext uri="{FF2B5EF4-FFF2-40B4-BE49-F238E27FC236}">
                <a16:creationId xmlns:a16="http://schemas.microsoft.com/office/drawing/2014/main" id="{3F3E5E97-E530-8F49-B3E6-0B935CC3AF5A}"/>
              </a:ext>
            </a:extLst>
          </p:cNvPr>
          <p:cNvSpPr/>
          <p:nvPr/>
        </p:nvSpPr>
        <p:spPr>
          <a:xfrm>
            <a:off x="322108" y="1274973"/>
            <a:ext cx="1111202" cy="369332"/>
          </a:xfrm>
          <a:prstGeom prst="rect">
            <a:avLst/>
          </a:prstGeom>
        </p:spPr>
        <p:txBody>
          <a:bodyPr wrap="none">
            <a:spAutoFit/>
          </a:bodyPr>
          <a:lstStyle/>
          <a:p>
            <a:r>
              <a:rPr lang="en-US" dirty="0"/>
              <a:t>LR Finder </a:t>
            </a:r>
          </a:p>
        </p:txBody>
      </p:sp>
      <p:sp>
        <p:nvSpPr>
          <p:cNvPr id="8" name="TextBox 7">
            <a:extLst>
              <a:ext uri="{FF2B5EF4-FFF2-40B4-BE49-F238E27FC236}">
                <a16:creationId xmlns:a16="http://schemas.microsoft.com/office/drawing/2014/main" id="{CC56432D-BF25-F544-B65C-0ABFC5BFE879}"/>
              </a:ext>
            </a:extLst>
          </p:cNvPr>
          <p:cNvSpPr txBox="1"/>
          <p:nvPr/>
        </p:nvSpPr>
        <p:spPr>
          <a:xfrm>
            <a:off x="491825" y="5086708"/>
            <a:ext cx="2805871" cy="646331"/>
          </a:xfrm>
          <a:prstGeom prst="rect">
            <a:avLst/>
          </a:prstGeom>
          <a:noFill/>
        </p:spPr>
        <p:txBody>
          <a:bodyPr wrap="square" rtlCol="0">
            <a:spAutoFit/>
          </a:bodyPr>
          <a:lstStyle/>
          <a:p>
            <a:r>
              <a:rPr lang="en-US" dirty="0"/>
              <a:t>Correct labels</a:t>
            </a:r>
          </a:p>
          <a:p>
            <a:r>
              <a:rPr lang="en-US" dirty="0"/>
              <a:t>issue with bounding boxes</a:t>
            </a:r>
          </a:p>
        </p:txBody>
      </p:sp>
      <p:pic>
        <p:nvPicPr>
          <p:cNvPr id="9" name="Picture 8">
            <a:extLst>
              <a:ext uri="{FF2B5EF4-FFF2-40B4-BE49-F238E27FC236}">
                <a16:creationId xmlns:a16="http://schemas.microsoft.com/office/drawing/2014/main" id="{436C4D2B-3991-714B-ABD7-BE6BF1409353}"/>
              </a:ext>
            </a:extLst>
          </p:cNvPr>
          <p:cNvPicPr>
            <a:picLocks noChangeAspect="1"/>
          </p:cNvPicPr>
          <p:nvPr/>
        </p:nvPicPr>
        <p:blipFill>
          <a:blip r:embed="rId3"/>
          <a:stretch>
            <a:fillRect/>
          </a:stretch>
        </p:blipFill>
        <p:spPr>
          <a:xfrm>
            <a:off x="4143347" y="1990388"/>
            <a:ext cx="3869047" cy="2897409"/>
          </a:xfrm>
          <a:prstGeom prst="rect">
            <a:avLst/>
          </a:prstGeom>
        </p:spPr>
      </p:pic>
      <p:sp>
        <p:nvSpPr>
          <p:cNvPr id="10" name="Rectangle 9">
            <a:extLst>
              <a:ext uri="{FF2B5EF4-FFF2-40B4-BE49-F238E27FC236}">
                <a16:creationId xmlns:a16="http://schemas.microsoft.com/office/drawing/2014/main" id="{419E107D-2228-B94D-A13D-CD91FCA374EB}"/>
              </a:ext>
            </a:extLst>
          </p:cNvPr>
          <p:cNvSpPr/>
          <p:nvPr/>
        </p:nvSpPr>
        <p:spPr>
          <a:xfrm>
            <a:off x="4581811" y="1303422"/>
            <a:ext cx="3635891" cy="646331"/>
          </a:xfrm>
          <a:prstGeom prst="rect">
            <a:avLst/>
          </a:prstGeom>
        </p:spPr>
        <p:txBody>
          <a:bodyPr wrap="square">
            <a:spAutoFit/>
          </a:bodyPr>
          <a:lstStyle/>
          <a:p>
            <a:r>
              <a:rPr lang="en-US" dirty="0"/>
              <a:t>Freeze all layers except BN +Flatten Layer</a:t>
            </a:r>
          </a:p>
        </p:txBody>
      </p:sp>
      <p:sp>
        <p:nvSpPr>
          <p:cNvPr id="11" name="Rectangle 10">
            <a:extLst>
              <a:ext uri="{FF2B5EF4-FFF2-40B4-BE49-F238E27FC236}">
                <a16:creationId xmlns:a16="http://schemas.microsoft.com/office/drawing/2014/main" id="{135E852C-61C5-6C4A-A05E-DD4E52DE2A62}"/>
              </a:ext>
            </a:extLst>
          </p:cNvPr>
          <p:cNvSpPr/>
          <p:nvPr/>
        </p:nvSpPr>
        <p:spPr>
          <a:xfrm>
            <a:off x="4500122" y="5040541"/>
            <a:ext cx="2307106" cy="646331"/>
          </a:xfrm>
          <a:prstGeom prst="rect">
            <a:avLst/>
          </a:prstGeom>
        </p:spPr>
        <p:txBody>
          <a:bodyPr wrap="none">
            <a:spAutoFit/>
          </a:bodyPr>
          <a:lstStyle/>
          <a:p>
            <a:r>
              <a:rPr lang="en-US" dirty="0"/>
              <a:t>Correct Labels</a:t>
            </a:r>
          </a:p>
          <a:p>
            <a:r>
              <a:rPr lang="en-US" dirty="0"/>
              <a:t>Better Bounding boxes</a:t>
            </a:r>
          </a:p>
        </p:txBody>
      </p:sp>
      <p:sp>
        <p:nvSpPr>
          <p:cNvPr id="12" name="Rectangle 11">
            <a:extLst>
              <a:ext uri="{FF2B5EF4-FFF2-40B4-BE49-F238E27FC236}">
                <a16:creationId xmlns:a16="http://schemas.microsoft.com/office/drawing/2014/main" id="{16BE191E-7A1E-504C-AE2E-AA1C2D2D0E46}"/>
              </a:ext>
            </a:extLst>
          </p:cNvPr>
          <p:cNvSpPr/>
          <p:nvPr/>
        </p:nvSpPr>
        <p:spPr>
          <a:xfrm>
            <a:off x="8384550" y="1328734"/>
            <a:ext cx="3305355" cy="646331"/>
          </a:xfrm>
          <a:prstGeom prst="rect">
            <a:avLst/>
          </a:prstGeom>
        </p:spPr>
        <p:txBody>
          <a:bodyPr wrap="square">
            <a:spAutoFit/>
          </a:bodyPr>
          <a:lstStyle/>
          <a:p>
            <a:r>
              <a:rPr lang="en-US" dirty="0"/>
              <a:t>Unfreeze all layers + Flatten </a:t>
            </a:r>
            <a:r>
              <a:rPr lang="en-US" dirty="0" err="1"/>
              <a:t>Layer+Cyclic</a:t>
            </a:r>
            <a:r>
              <a:rPr lang="en-US" dirty="0"/>
              <a:t> Learning Rate</a:t>
            </a:r>
          </a:p>
        </p:txBody>
      </p:sp>
      <p:pic>
        <p:nvPicPr>
          <p:cNvPr id="14" name="Picture 13">
            <a:extLst>
              <a:ext uri="{FF2B5EF4-FFF2-40B4-BE49-F238E27FC236}">
                <a16:creationId xmlns:a16="http://schemas.microsoft.com/office/drawing/2014/main" id="{729E81F9-7A89-0E45-8252-CD8658237144}"/>
              </a:ext>
            </a:extLst>
          </p:cNvPr>
          <p:cNvPicPr>
            <a:picLocks noChangeAspect="1"/>
          </p:cNvPicPr>
          <p:nvPr/>
        </p:nvPicPr>
        <p:blipFill>
          <a:blip r:embed="rId4"/>
          <a:stretch>
            <a:fillRect/>
          </a:stretch>
        </p:blipFill>
        <p:spPr>
          <a:xfrm>
            <a:off x="7980662" y="1990388"/>
            <a:ext cx="3748042" cy="2919337"/>
          </a:xfrm>
          <a:prstGeom prst="rect">
            <a:avLst/>
          </a:prstGeom>
        </p:spPr>
      </p:pic>
      <p:sp>
        <p:nvSpPr>
          <p:cNvPr id="15" name="Rectangle 14">
            <a:extLst>
              <a:ext uri="{FF2B5EF4-FFF2-40B4-BE49-F238E27FC236}">
                <a16:creationId xmlns:a16="http://schemas.microsoft.com/office/drawing/2014/main" id="{1F7F9C04-3D1B-F94D-86AF-50D20CE4A41E}"/>
              </a:ext>
            </a:extLst>
          </p:cNvPr>
          <p:cNvSpPr/>
          <p:nvPr/>
        </p:nvSpPr>
        <p:spPr>
          <a:xfrm>
            <a:off x="8286132" y="4975784"/>
            <a:ext cx="2307106" cy="646331"/>
          </a:xfrm>
          <a:prstGeom prst="rect">
            <a:avLst/>
          </a:prstGeom>
        </p:spPr>
        <p:txBody>
          <a:bodyPr wrap="none">
            <a:spAutoFit/>
          </a:bodyPr>
          <a:lstStyle/>
          <a:p>
            <a:r>
              <a:rPr lang="en-US" dirty="0"/>
              <a:t>Correct Labels</a:t>
            </a:r>
          </a:p>
          <a:p>
            <a:r>
              <a:rPr lang="en-US" dirty="0"/>
              <a:t>Better Bounding boxes</a:t>
            </a:r>
          </a:p>
        </p:txBody>
      </p:sp>
      <p:sp>
        <p:nvSpPr>
          <p:cNvPr id="13" name="Rectangle 12">
            <a:extLst>
              <a:ext uri="{FF2B5EF4-FFF2-40B4-BE49-F238E27FC236}">
                <a16:creationId xmlns:a16="http://schemas.microsoft.com/office/drawing/2014/main" id="{A8595C89-4663-ED4B-8191-D0E61D855449}"/>
              </a:ext>
            </a:extLst>
          </p:cNvPr>
          <p:cNvSpPr/>
          <p:nvPr/>
        </p:nvSpPr>
        <p:spPr>
          <a:xfrm>
            <a:off x="544684" y="682316"/>
            <a:ext cx="11184020" cy="461665"/>
          </a:xfrm>
          <a:prstGeom prst="rect">
            <a:avLst/>
          </a:prstGeom>
        </p:spPr>
        <p:txBody>
          <a:bodyPr wrap="square">
            <a:spAutoFit/>
          </a:bodyPr>
          <a:lstStyle/>
          <a:p>
            <a:r>
              <a:rPr lang="en-US" sz="2400" b="1" dirty="0">
                <a:solidFill>
                  <a:schemeClr val="accent1">
                    <a:lumMod val="75000"/>
                  </a:schemeClr>
                </a:solidFill>
                <a:latin typeface="+mj-lt"/>
              </a:rPr>
              <a:t>Comparison of the final solution(EfficientNetB5) –Improvement Achieved</a:t>
            </a:r>
          </a:p>
        </p:txBody>
      </p:sp>
    </p:spTree>
    <p:extLst>
      <p:ext uri="{BB962C8B-B14F-4D97-AF65-F5344CB8AC3E}">
        <p14:creationId xmlns:p14="http://schemas.microsoft.com/office/powerpoint/2010/main" val="2259782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8325FC-79C8-D747-9CB4-FF0659CBE877}"/>
              </a:ext>
            </a:extLst>
          </p:cNvPr>
          <p:cNvSpPr>
            <a:spLocks noGrp="1"/>
          </p:cNvSpPr>
          <p:nvPr>
            <p:ph type="title"/>
          </p:nvPr>
        </p:nvSpPr>
        <p:spPr>
          <a:xfrm>
            <a:off x="493295" y="365126"/>
            <a:ext cx="10860505" cy="513180"/>
          </a:xfrm>
        </p:spPr>
        <p:txBody>
          <a:bodyPr>
            <a:noAutofit/>
          </a:bodyPr>
          <a:lstStyle/>
          <a:p>
            <a:r>
              <a:rPr lang="en-US" sz="3600" b="1" dirty="0">
                <a:solidFill>
                  <a:schemeClr val="accent1">
                    <a:lumMod val="50000"/>
                  </a:schemeClr>
                </a:solidFill>
                <a:latin typeface="+mn-lt"/>
              </a:rPr>
              <a:t>Model Evaluation</a:t>
            </a:r>
            <a:endParaRPr lang="en-US" sz="3600" dirty="0">
              <a:latin typeface="+mn-lt"/>
            </a:endParaRPr>
          </a:p>
        </p:txBody>
      </p:sp>
      <p:sp>
        <p:nvSpPr>
          <p:cNvPr id="5" name="Content Placeholder 4">
            <a:extLst>
              <a:ext uri="{FF2B5EF4-FFF2-40B4-BE49-F238E27FC236}">
                <a16:creationId xmlns:a16="http://schemas.microsoft.com/office/drawing/2014/main" id="{DA72A8B2-3A2E-1B47-B222-4D196475C3BB}"/>
              </a:ext>
            </a:extLst>
          </p:cNvPr>
          <p:cNvSpPr>
            <a:spLocks noGrp="1"/>
          </p:cNvSpPr>
          <p:nvPr>
            <p:ph idx="1"/>
          </p:nvPr>
        </p:nvSpPr>
        <p:spPr>
          <a:xfrm>
            <a:off x="838200" y="1057981"/>
            <a:ext cx="10515600" cy="4351338"/>
          </a:xfrm>
        </p:spPr>
        <p:txBody>
          <a:bodyPr/>
          <a:lstStyle/>
          <a:p>
            <a:r>
              <a:rPr lang="en-US" dirty="0"/>
              <a:t>Visualizations using STREAMLIT – Comparison across models</a:t>
            </a:r>
          </a:p>
        </p:txBody>
      </p:sp>
      <p:pic>
        <p:nvPicPr>
          <p:cNvPr id="6" name="Picture 5">
            <a:extLst>
              <a:ext uri="{FF2B5EF4-FFF2-40B4-BE49-F238E27FC236}">
                <a16:creationId xmlns:a16="http://schemas.microsoft.com/office/drawing/2014/main" id="{B4266BC0-40B7-A149-BDE1-670B71AA342B}"/>
              </a:ext>
            </a:extLst>
          </p:cNvPr>
          <p:cNvPicPr>
            <a:picLocks noChangeAspect="1"/>
          </p:cNvPicPr>
          <p:nvPr/>
        </p:nvPicPr>
        <p:blipFill rotWithShape="1">
          <a:blip r:embed="rId2">
            <a:extLst>
              <a:ext uri="{28A0092B-C50C-407E-A947-70E740481C1C}">
                <a14:useLocalDpi xmlns:a14="http://schemas.microsoft.com/office/drawing/2010/main" val="0"/>
              </a:ext>
            </a:extLst>
          </a:blip>
          <a:srcRect l="33043" t="1543" r="1395"/>
          <a:stretch/>
        </p:blipFill>
        <p:spPr>
          <a:xfrm>
            <a:off x="2294627" y="1535502"/>
            <a:ext cx="6107502" cy="4537494"/>
          </a:xfrm>
          <a:prstGeom prst="rect">
            <a:avLst/>
          </a:prstGeom>
        </p:spPr>
      </p:pic>
    </p:spTree>
    <p:extLst>
      <p:ext uri="{BB962C8B-B14F-4D97-AF65-F5344CB8AC3E}">
        <p14:creationId xmlns:p14="http://schemas.microsoft.com/office/powerpoint/2010/main" val="2836010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8325FC-79C8-D747-9CB4-FF0659CBE877}"/>
              </a:ext>
            </a:extLst>
          </p:cNvPr>
          <p:cNvSpPr>
            <a:spLocks noGrp="1"/>
          </p:cNvSpPr>
          <p:nvPr>
            <p:ph type="title"/>
          </p:nvPr>
        </p:nvSpPr>
        <p:spPr>
          <a:xfrm>
            <a:off x="493295" y="365126"/>
            <a:ext cx="10860505" cy="513180"/>
          </a:xfrm>
        </p:spPr>
        <p:txBody>
          <a:bodyPr>
            <a:noAutofit/>
          </a:bodyPr>
          <a:lstStyle/>
          <a:p>
            <a:r>
              <a:rPr lang="en-US" sz="3600" b="1" dirty="0">
                <a:solidFill>
                  <a:schemeClr val="accent1">
                    <a:lumMod val="50000"/>
                  </a:schemeClr>
                </a:solidFill>
                <a:latin typeface="+mn-lt"/>
              </a:rPr>
              <a:t>Model Evaluation</a:t>
            </a:r>
            <a:endParaRPr lang="en-US" sz="3600" dirty="0">
              <a:latin typeface="+mn-lt"/>
            </a:endParaRPr>
          </a:p>
        </p:txBody>
      </p:sp>
      <p:sp>
        <p:nvSpPr>
          <p:cNvPr id="5" name="Content Placeholder 4">
            <a:extLst>
              <a:ext uri="{FF2B5EF4-FFF2-40B4-BE49-F238E27FC236}">
                <a16:creationId xmlns:a16="http://schemas.microsoft.com/office/drawing/2014/main" id="{DA72A8B2-3A2E-1B47-B222-4D196475C3BB}"/>
              </a:ext>
            </a:extLst>
          </p:cNvPr>
          <p:cNvSpPr>
            <a:spLocks noGrp="1"/>
          </p:cNvSpPr>
          <p:nvPr>
            <p:ph idx="1"/>
          </p:nvPr>
        </p:nvSpPr>
        <p:spPr>
          <a:xfrm>
            <a:off x="838200" y="1057981"/>
            <a:ext cx="10515600" cy="385247"/>
          </a:xfrm>
        </p:spPr>
        <p:txBody>
          <a:bodyPr>
            <a:normAutofit fontScale="92500" lnSpcReduction="20000"/>
          </a:bodyPr>
          <a:lstStyle/>
          <a:p>
            <a:pPr marL="0" indent="0">
              <a:buNone/>
            </a:pPr>
            <a:r>
              <a:rPr lang="en-US" dirty="0"/>
              <a:t>Confusion Matrix  for final solution:</a:t>
            </a:r>
          </a:p>
          <a:p>
            <a:pPr marL="0" indent="0">
              <a:buNone/>
            </a:pPr>
            <a:endParaRPr lang="en-US" dirty="0"/>
          </a:p>
        </p:txBody>
      </p:sp>
      <p:pic>
        <p:nvPicPr>
          <p:cNvPr id="2" name="Picture 1">
            <a:extLst>
              <a:ext uri="{FF2B5EF4-FFF2-40B4-BE49-F238E27FC236}">
                <a16:creationId xmlns:a16="http://schemas.microsoft.com/office/drawing/2014/main" id="{9B57F2B4-B148-9341-A95D-801AAB8CA65E}"/>
              </a:ext>
            </a:extLst>
          </p:cNvPr>
          <p:cNvPicPr>
            <a:picLocks noChangeAspect="1"/>
          </p:cNvPicPr>
          <p:nvPr/>
        </p:nvPicPr>
        <p:blipFill>
          <a:blip r:embed="rId2"/>
          <a:stretch>
            <a:fillRect/>
          </a:stretch>
        </p:blipFill>
        <p:spPr>
          <a:xfrm>
            <a:off x="2888247" y="1443228"/>
            <a:ext cx="6070600" cy="4800600"/>
          </a:xfrm>
          <a:prstGeom prst="rect">
            <a:avLst/>
          </a:prstGeom>
        </p:spPr>
      </p:pic>
    </p:spTree>
    <p:extLst>
      <p:ext uri="{BB962C8B-B14F-4D97-AF65-F5344CB8AC3E}">
        <p14:creationId xmlns:p14="http://schemas.microsoft.com/office/powerpoint/2010/main" val="6659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0A7CCD-7876-AD42-BD55-CBCCC8A2717F}"/>
              </a:ext>
            </a:extLst>
          </p:cNvPr>
          <p:cNvSpPr>
            <a:spLocks noGrp="1"/>
          </p:cNvSpPr>
          <p:nvPr>
            <p:ph type="title"/>
          </p:nvPr>
        </p:nvSpPr>
        <p:spPr>
          <a:xfrm>
            <a:off x="493295" y="365126"/>
            <a:ext cx="10860505" cy="513180"/>
          </a:xfrm>
        </p:spPr>
        <p:txBody>
          <a:bodyPr>
            <a:noAutofit/>
          </a:bodyPr>
          <a:lstStyle/>
          <a:p>
            <a:r>
              <a:rPr lang="en-US" sz="3600" b="1" dirty="0">
                <a:solidFill>
                  <a:schemeClr val="accent1">
                    <a:lumMod val="50000"/>
                  </a:schemeClr>
                </a:solidFill>
                <a:latin typeface="+mn-lt"/>
              </a:rPr>
              <a:t>Model Evaluation</a:t>
            </a:r>
            <a:endParaRPr lang="en-US" sz="3600" dirty="0">
              <a:latin typeface="+mn-lt"/>
            </a:endParaRPr>
          </a:p>
        </p:txBody>
      </p:sp>
      <p:sp>
        <p:nvSpPr>
          <p:cNvPr id="5" name="Content Placeholder 4">
            <a:extLst>
              <a:ext uri="{FF2B5EF4-FFF2-40B4-BE49-F238E27FC236}">
                <a16:creationId xmlns:a16="http://schemas.microsoft.com/office/drawing/2014/main" id="{15BBE167-2D6B-BA47-B5FB-0AD1231E518C}"/>
              </a:ext>
            </a:extLst>
          </p:cNvPr>
          <p:cNvSpPr>
            <a:spLocks noGrp="1"/>
          </p:cNvSpPr>
          <p:nvPr>
            <p:ph idx="1"/>
          </p:nvPr>
        </p:nvSpPr>
        <p:spPr>
          <a:xfrm>
            <a:off x="838200" y="1057981"/>
            <a:ext cx="10515600" cy="385247"/>
          </a:xfrm>
        </p:spPr>
        <p:txBody>
          <a:bodyPr>
            <a:normAutofit fontScale="92500" lnSpcReduction="20000"/>
          </a:bodyPr>
          <a:lstStyle/>
          <a:p>
            <a:pPr marL="0" indent="0">
              <a:buNone/>
            </a:pPr>
            <a:r>
              <a:rPr lang="en-US" dirty="0">
                <a:solidFill>
                  <a:srgbClr val="0070C0"/>
                </a:solidFill>
              </a:rPr>
              <a:t>Snapshot of Classification Matrix  for final solution</a:t>
            </a:r>
          </a:p>
          <a:p>
            <a:pPr marL="0" indent="0">
              <a:buNone/>
            </a:pPr>
            <a:endParaRPr lang="en-US" dirty="0">
              <a:solidFill>
                <a:srgbClr val="0070C0"/>
              </a:solidFill>
            </a:endParaRPr>
          </a:p>
        </p:txBody>
      </p:sp>
      <p:pic>
        <p:nvPicPr>
          <p:cNvPr id="6" name="Picture 5">
            <a:extLst>
              <a:ext uri="{FF2B5EF4-FFF2-40B4-BE49-F238E27FC236}">
                <a16:creationId xmlns:a16="http://schemas.microsoft.com/office/drawing/2014/main" id="{DC193C6F-1C7D-654D-90F3-75F68D20D44D}"/>
              </a:ext>
            </a:extLst>
          </p:cNvPr>
          <p:cNvPicPr>
            <a:picLocks noChangeAspect="1"/>
          </p:cNvPicPr>
          <p:nvPr/>
        </p:nvPicPr>
        <p:blipFill rotWithShape="1">
          <a:blip r:embed="rId2"/>
          <a:srcRect l="6246" r="2151"/>
          <a:stretch/>
        </p:blipFill>
        <p:spPr>
          <a:xfrm>
            <a:off x="978943" y="1734207"/>
            <a:ext cx="4964658" cy="2191407"/>
          </a:xfrm>
          <a:prstGeom prst="rect">
            <a:avLst/>
          </a:prstGeom>
        </p:spPr>
      </p:pic>
      <p:pic>
        <p:nvPicPr>
          <p:cNvPr id="7" name="Picture 6">
            <a:extLst>
              <a:ext uri="{FF2B5EF4-FFF2-40B4-BE49-F238E27FC236}">
                <a16:creationId xmlns:a16="http://schemas.microsoft.com/office/drawing/2014/main" id="{42411C0D-716B-6940-BF1B-9EAFFCEC3808}"/>
              </a:ext>
            </a:extLst>
          </p:cNvPr>
          <p:cNvPicPr>
            <a:picLocks noChangeAspect="1"/>
          </p:cNvPicPr>
          <p:nvPr/>
        </p:nvPicPr>
        <p:blipFill rotWithShape="1">
          <a:blip r:embed="rId3"/>
          <a:srcRect l="3739" r="1242"/>
          <a:stretch/>
        </p:blipFill>
        <p:spPr>
          <a:xfrm>
            <a:off x="6242729" y="1734207"/>
            <a:ext cx="5534113" cy="2260975"/>
          </a:xfrm>
          <a:prstGeom prst="rect">
            <a:avLst/>
          </a:prstGeom>
        </p:spPr>
      </p:pic>
    </p:spTree>
    <p:extLst>
      <p:ext uri="{BB962C8B-B14F-4D97-AF65-F5344CB8AC3E}">
        <p14:creationId xmlns:p14="http://schemas.microsoft.com/office/powerpoint/2010/main" val="2480800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CFB061-8662-4D4C-BDC4-660BB300A7A5}"/>
              </a:ext>
            </a:extLst>
          </p:cNvPr>
          <p:cNvSpPr txBox="1"/>
          <p:nvPr/>
        </p:nvSpPr>
        <p:spPr>
          <a:xfrm>
            <a:off x="240897" y="42030"/>
            <a:ext cx="2881173"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User Interface</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E252AFC-4438-9041-A299-72B87D22B2EC}"/>
              </a:ext>
            </a:extLst>
          </p:cNvPr>
          <p:cNvSpPr txBox="1"/>
          <p:nvPr/>
        </p:nvSpPr>
        <p:spPr>
          <a:xfrm>
            <a:off x="3821006" y="1628063"/>
            <a:ext cx="7365408" cy="461665"/>
          </a:xfrm>
          <a:prstGeom prst="rect">
            <a:avLst/>
          </a:prstGeom>
          <a:noFill/>
        </p:spPr>
        <p:txBody>
          <a:bodyPr wrap="square" rtlCol="0">
            <a:spAutoFit/>
          </a:bodyPr>
          <a:lstStyle/>
          <a:p>
            <a:r>
              <a:rPr lang="en-US" sz="2400" dirty="0">
                <a:solidFill>
                  <a:schemeClr val="accent1">
                    <a:lumMod val="50000"/>
                  </a:schemeClr>
                </a:solidFill>
              </a:rPr>
              <a:t>Tools Evaluated for UI for the current solution</a:t>
            </a:r>
          </a:p>
        </p:txBody>
      </p:sp>
      <p:graphicFrame>
        <p:nvGraphicFramePr>
          <p:cNvPr id="3" name="Table 2">
            <a:extLst>
              <a:ext uri="{FF2B5EF4-FFF2-40B4-BE49-F238E27FC236}">
                <a16:creationId xmlns:a16="http://schemas.microsoft.com/office/drawing/2014/main" id="{844CBC7B-0E9B-CC48-B9EB-BC04508C2753}"/>
              </a:ext>
            </a:extLst>
          </p:cNvPr>
          <p:cNvGraphicFramePr>
            <a:graphicFrameLocks noGrp="1"/>
          </p:cNvGraphicFramePr>
          <p:nvPr>
            <p:extLst>
              <p:ext uri="{D42A27DB-BD31-4B8C-83A1-F6EECF244321}">
                <p14:modId xmlns:p14="http://schemas.microsoft.com/office/powerpoint/2010/main" val="259926701"/>
              </p:ext>
            </p:extLst>
          </p:nvPr>
        </p:nvGraphicFramePr>
        <p:xfrm>
          <a:off x="3843866" y="2275437"/>
          <a:ext cx="7265295" cy="2560320"/>
        </p:xfrm>
        <a:graphic>
          <a:graphicData uri="http://schemas.openxmlformats.org/drawingml/2006/table">
            <a:tbl>
              <a:tblPr firstRow="1" firstCol="1" bandRow="1">
                <a:tableStyleId>{5C22544A-7EE6-4342-B048-85BDC9FD1C3A}</a:tableStyleId>
              </a:tblPr>
              <a:tblGrid>
                <a:gridCol w="1453059">
                  <a:extLst>
                    <a:ext uri="{9D8B030D-6E8A-4147-A177-3AD203B41FA5}">
                      <a16:colId xmlns:a16="http://schemas.microsoft.com/office/drawing/2014/main" val="273236410"/>
                    </a:ext>
                  </a:extLst>
                </a:gridCol>
                <a:gridCol w="1453059">
                  <a:extLst>
                    <a:ext uri="{9D8B030D-6E8A-4147-A177-3AD203B41FA5}">
                      <a16:colId xmlns:a16="http://schemas.microsoft.com/office/drawing/2014/main" val="868944511"/>
                    </a:ext>
                  </a:extLst>
                </a:gridCol>
                <a:gridCol w="1453059">
                  <a:extLst>
                    <a:ext uri="{9D8B030D-6E8A-4147-A177-3AD203B41FA5}">
                      <a16:colId xmlns:a16="http://schemas.microsoft.com/office/drawing/2014/main" val="2553407924"/>
                    </a:ext>
                  </a:extLst>
                </a:gridCol>
                <a:gridCol w="1453059">
                  <a:extLst>
                    <a:ext uri="{9D8B030D-6E8A-4147-A177-3AD203B41FA5}">
                      <a16:colId xmlns:a16="http://schemas.microsoft.com/office/drawing/2014/main" val="1456254379"/>
                    </a:ext>
                  </a:extLst>
                </a:gridCol>
                <a:gridCol w="1453059">
                  <a:extLst>
                    <a:ext uri="{9D8B030D-6E8A-4147-A177-3AD203B41FA5}">
                      <a16:colId xmlns:a16="http://schemas.microsoft.com/office/drawing/2014/main" val="462369175"/>
                    </a:ext>
                  </a:extLst>
                </a:gridCol>
              </a:tblGrid>
              <a:tr h="603098">
                <a:tc>
                  <a:txBody>
                    <a:bodyPr/>
                    <a:lstStyle/>
                    <a:p>
                      <a:endParaRPr lang="en-US" dirty="0"/>
                    </a:p>
                  </a:txBody>
                  <a:tcPr/>
                </a:tc>
                <a:tc>
                  <a:txBody>
                    <a:bodyPr/>
                    <a:lstStyle/>
                    <a:p>
                      <a:r>
                        <a:rPr lang="en-US" dirty="0"/>
                        <a:t>Simplicity</a:t>
                      </a:r>
                    </a:p>
                  </a:txBody>
                  <a:tcPr/>
                </a:tc>
                <a:tc>
                  <a:txBody>
                    <a:bodyPr/>
                    <a:lstStyle/>
                    <a:p>
                      <a:r>
                        <a:rPr lang="en-US" dirty="0"/>
                        <a:t>Documentation</a:t>
                      </a:r>
                    </a:p>
                  </a:txBody>
                  <a:tcPr/>
                </a:tc>
                <a:tc>
                  <a:txBody>
                    <a:bodyPr/>
                    <a:lstStyle/>
                    <a:p>
                      <a:r>
                        <a:rPr lang="en-US" dirty="0"/>
                        <a:t>Ease of Coding</a:t>
                      </a:r>
                    </a:p>
                  </a:txBody>
                  <a:tcPr/>
                </a:tc>
                <a:tc>
                  <a:txBody>
                    <a:bodyPr/>
                    <a:lstStyle/>
                    <a:p>
                      <a:r>
                        <a:rPr lang="en-US" dirty="0"/>
                        <a:t>All ML Phases</a:t>
                      </a:r>
                    </a:p>
                  </a:txBody>
                  <a:tcPr/>
                </a:tc>
                <a:extLst>
                  <a:ext uri="{0D108BD9-81ED-4DB2-BD59-A6C34878D82A}">
                    <a16:rowId xmlns:a16="http://schemas.microsoft.com/office/drawing/2014/main" val="1188412372"/>
                  </a:ext>
                </a:extLst>
              </a:tr>
              <a:tr h="603098">
                <a:tc>
                  <a:txBody>
                    <a:bodyPr/>
                    <a:lstStyle/>
                    <a:p>
                      <a:r>
                        <a:rPr lang="en-US" dirty="0" err="1"/>
                        <a:t>Streamlit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Good</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Good</a:t>
                      </a:r>
                    </a:p>
                    <a:p>
                      <a:pPr algn="ctr"/>
                      <a:endParaRPr lang="en-US" dirty="0"/>
                    </a:p>
                  </a:txBody>
                  <a:tcPr/>
                </a:tc>
                <a:tc>
                  <a:txBody>
                    <a:bodyPr/>
                    <a:lstStyle/>
                    <a:p>
                      <a:pPr algn="ctr"/>
                      <a:r>
                        <a:rPr lang="en-US" dirty="0"/>
                        <a:t>Easy</a:t>
                      </a:r>
                    </a:p>
                  </a:txBody>
                  <a:tcPr/>
                </a:tc>
                <a:tc>
                  <a:txBody>
                    <a:bodyPr/>
                    <a:lstStyle/>
                    <a:p>
                      <a:pPr algn="ctr"/>
                      <a:r>
                        <a:rPr lang="en-US" dirty="0"/>
                        <a:t>Good</a:t>
                      </a:r>
                    </a:p>
                  </a:txBody>
                  <a:tcPr/>
                </a:tc>
                <a:extLst>
                  <a:ext uri="{0D108BD9-81ED-4DB2-BD59-A6C34878D82A}">
                    <a16:rowId xmlns:a16="http://schemas.microsoft.com/office/drawing/2014/main" val="1909356990"/>
                  </a:ext>
                </a:extLst>
              </a:tr>
              <a:tr h="603098">
                <a:tc>
                  <a:txBody>
                    <a:bodyPr/>
                    <a:lstStyle/>
                    <a:p>
                      <a:r>
                        <a:rPr lang="en-US" dirty="0" err="1"/>
                        <a:t>Gradio</a:t>
                      </a:r>
                      <a:endParaRPr lang="en-US" dirty="0"/>
                    </a:p>
                  </a:txBody>
                  <a:tcPr/>
                </a:tc>
                <a:tc>
                  <a:txBody>
                    <a:bodyPr/>
                    <a:lstStyle/>
                    <a:p>
                      <a:pPr algn="ctr"/>
                      <a:r>
                        <a:rPr lang="en-US" dirty="0"/>
                        <a:t> Good</a:t>
                      </a:r>
                    </a:p>
                  </a:txBody>
                  <a:tcPr/>
                </a:tc>
                <a:tc>
                  <a:txBody>
                    <a:bodyPr/>
                    <a:lstStyle/>
                    <a:p>
                      <a:pPr algn="ctr"/>
                      <a:r>
                        <a:rPr lang="en-US" dirty="0"/>
                        <a:t>Not Good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Easy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Not good</a:t>
                      </a:r>
                    </a:p>
                    <a:p>
                      <a:pPr algn="ctr"/>
                      <a:endParaRPr lang="en-US" dirty="0"/>
                    </a:p>
                  </a:txBody>
                  <a:tcPr/>
                </a:tc>
                <a:extLst>
                  <a:ext uri="{0D108BD9-81ED-4DB2-BD59-A6C34878D82A}">
                    <a16:rowId xmlns:a16="http://schemas.microsoft.com/office/drawing/2014/main" val="3863619169"/>
                  </a:ext>
                </a:extLst>
              </a:tr>
              <a:tr h="603098">
                <a:tc>
                  <a:txBody>
                    <a:bodyPr/>
                    <a:lstStyle/>
                    <a:p>
                      <a:r>
                        <a:rPr lang="en-US" dirty="0"/>
                        <a:t>Flask with html</a:t>
                      </a:r>
                    </a:p>
                  </a:txBody>
                  <a:tcPr/>
                </a:tc>
                <a:tc>
                  <a:txBody>
                    <a:bodyPr/>
                    <a:lstStyle/>
                    <a:p>
                      <a:pPr algn="ctr"/>
                      <a:r>
                        <a:rPr lang="en-US" dirty="0"/>
                        <a:t>Not Good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Good</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Not Easy</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Good</a:t>
                      </a:r>
                    </a:p>
                    <a:p>
                      <a:pPr algn="ctr"/>
                      <a:endParaRPr lang="en-US" dirty="0"/>
                    </a:p>
                  </a:txBody>
                  <a:tcPr/>
                </a:tc>
                <a:extLst>
                  <a:ext uri="{0D108BD9-81ED-4DB2-BD59-A6C34878D82A}">
                    <a16:rowId xmlns:a16="http://schemas.microsoft.com/office/drawing/2014/main" val="2190430827"/>
                  </a:ext>
                </a:extLst>
              </a:tr>
            </a:tbl>
          </a:graphicData>
        </a:graphic>
      </p:graphicFrame>
      <p:sp>
        <p:nvSpPr>
          <p:cNvPr id="7" name="Rectangle: Rounded Corners 21">
            <a:extLst>
              <a:ext uri="{FF2B5EF4-FFF2-40B4-BE49-F238E27FC236}">
                <a16:creationId xmlns:a16="http://schemas.microsoft.com/office/drawing/2014/main" id="{376387A7-A1BE-D441-A60F-4CFBD6E219D9}"/>
              </a:ext>
            </a:extLst>
          </p:cNvPr>
          <p:cNvSpPr/>
          <p:nvPr/>
        </p:nvSpPr>
        <p:spPr>
          <a:xfrm>
            <a:off x="243037" y="1153890"/>
            <a:ext cx="1925502" cy="53415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F7711D70-6D86-5D42-870F-A0537CB5E4D0}"/>
              </a:ext>
            </a:extLst>
          </p:cNvPr>
          <p:cNvSpPr txBox="1"/>
          <p:nvPr/>
        </p:nvSpPr>
        <p:spPr>
          <a:xfrm>
            <a:off x="266916" y="1253232"/>
            <a:ext cx="1925503" cy="369332"/>
          </a:xfrm>
          <a:prstGeom prst="rect">
            <a:avLst/>
          </a:prstGeom>
          <a:noFill/>
        </p:spPr>
        <p:txBody>
          <a:bodyPr wrap="square">
            <a:spAutoFit/>
          </a:bodyPr>
          <a:lstStyle/>
          <a:p>
            <a:pPr algn="ctr"/>
            <a:r>
              <a:rPr lang="en-US" dirty="0"/>
              <a:t>Model building</a:t>
            </a:r>
            <a:endParaRPr lang="en-IN" dirty="0"/>
          </a:p>
        </p:txBody>
      </p:sp>
      <p:sp>
        <p:nvSpPr>
          <p:cNvPr id="9" name="Rectangle: Rounded Corners 25">
            <a:extLst>
              <a:ext uri="{FF2B5EF4-FFF2-40B4-BE49-F238E27FC236}">
                <a16:creationId xmlns:a16="http://schemas.microsoft.com/office/drawing/2014/main" id="{77C65D66-FA6C-D746-A03D-5BFF37FE88DB}"/>
              </a:ext>
            </a:extLst>
          </p:cNvPr>
          <p:cNvSpPr/>
          <p:nvPr/>
        </p:nvSpPr>
        <p:spPr>
          <a:xfrm>
            <a:off x="266915" y="415654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2B135C55-2A94-5646-A330-309D1475A250}"/>
              </a:ext>
            </a:extLst>
          </p:cNvPr>
          <p:cNvSpPr txBox="1"/>
          <p:nvPr/>
        </p:nvSpPr>
        <p:spPr>
          <a:xfrm>
            <a:off x="280819" y="3121096"/>
            <a:ext cx="1925503" cy="646331"/>
          </a:xfrm>
          <a:prstGeom prst="rect">
            <a:avLst/>
          </a:prstGeom>
          <a:noFill/>
        </p:spPr>
        <p:txBody>
          <a:bodyPr wrap="square">
            <a:spAutoFit/>
          </a:bodyPr>
          <a:lstStyle/>
          <a:p>
            <a:pPr algn="ctr"/>
            <a:r>
              <a:rPr lang="en-US" dirty="0"/>
              <a:t>Hyper parameter tuning</a:t>
            </a:r>
            <a:endParaRPr lang="en-IN" dirty="0"/>
          </a:p>
        </p:txBody>
      </p:sp>
      <p:sp>
        <p:nvSpPr>
          <p:cNvPr id="11" name="Rectangle: Rounded Corners 37">
            <a:extLst>
              <a:ext uri="{FF2B5EF4-FFF2-40B4-BE49-F238E27FC236}">
                <a16:creationId xmlns:a16="http://schemas.microsoft.com/office/drawing/2014/main" id="{6F65F756-B017-B341-9A6E-3EF812DD14DC}"/>
              </a:ext>
            </a:extLst>
          </p:cNvPr>
          <p:cNvSpPr/>
          <p:nvPr/>
        </p:nvSpPr>
        <p:spPr>
          <a:xfrm>
            <a:off x="266916" y="2048284"/>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Arrow: Down 46">
            <a:extLst>
              <a:ext uri="{FF2B5EF4-FFF2-40B4-BE49-F238E27FC236}">
                <a16:creationId xmlns:a16="http://schemas.microsoft.com/office/drawing/2014/main" id="{4DE365C7-8F78-2942-A932-7CC8434735D5}"/>
              </a:ext>
            </a:extLst>
          </p:cNvPr>
          <p:cNvSpPr/>
          <p:nvPr/>
        </p:nvSpPr>
        <p:spPr>
          <a:xfrm>
            <a:off x="1100939" y="2731516"/>
            <a:ext cx="238189" cy="331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47">
            <a:extLst>
              <a:ext uri="{FF2B5EF4-FFF2-40B4-BE49-F238E27FC236}">
                <a16:creationId xmlns:a16="http://schemas.microsoft.com/office/drawing/2014/main" id="{16EB0019-1327-374E-8434-FC707630FB19}"/>
              </a:ext>
            </a:extLst>
          </p:cNvPr>
          <p:cNvSpPr/>
          <p:nvPr/>
        </p:nvSpPr>
        <p:spPr>
          <a:xfrm>
            <a:off x="1072181" y="3797843"/>
            <a:ext cx="257452" cy="257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46">
            <a:extLst>
              <a:ext uri="{FF2B5EF4-FFF2-40B4-BE49-F238E27FC236}">
                <a16:creationId xmlns:a16="http://schemas.microsoft.com/office/drawing/2014/main" id="{0CFF433D-8FE3-D24D-B51C-77B6ED5E5314}"/>
              </a:ext>
            </a:extLst>
          </p:cNvPr>
          <p:cNvSpPr/>
          <p:nvPr/>
        </p:nvSpPr>
        <p:spPr>
          <a:xfrm>
            <a:off x="1072181" y="172596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46">
            <a:extLst>
              <a:ext uri="{FF2B5EF4-FFF2-40B4-BE49-F238E27FC236}">
                <a16:creationId xmlns:a16="http://schemas.microsoft.com/office/drawing/2014/main" id="{80D5F67E-7810-CD48-8B75-8E4E4508F7EB}"/>
              </a:ext>
            </a:extLst>
          </p:cNvPr>
          <p:cNvSpPr/>
          <p:nvPr/>
        </p:nvSpPr>
        <p:spPr>
          <a:xfrm>
            <a:off x="1081677" y="876303"/>
            <a:ext cx="257452" cy="233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46">
            <a:extLst>
              <a:ext uri="{FF2B5EF4-FFF2-40B4-BE49-F238E27FC236}">
                <a16:creationId xmlns:a16="http://schemas.microsoft.com/office/drawing/2014/main" id="{AC8AEEBE-9D20-CF4C-BC55-5F4959896B6F}"/>
              </a:ext>
            </a:extLst>
          </p:cNvPr>
          <p:cNvSpPr/>
          <p:nvPr/>
        </p:nvSpPr>
        <p:spPr>
          <a:xfrm>
            <a:off x="1100940" y="4824567"/>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D20BE78-B2B2-C841-8D68-F63A7B15E2EE}"/>
              </a:ext>
            </a:extLst>
          </p:cNvPr>
          <p:cNvSpPr txBox="1"/>
          <p:nvPr/>
        </p:nvSpPr>
        <p:spPr>
          <a:xfrm>
            <a:off x="411288" y="2186783"/>
            <a:ext cx="1407116" cy="369332"/>
          </a:xfrm>
          <a:prstGeom prst="rect">
            <a:avLst/>
          </a:prstGeom>
          <a:noFill/>
        </p:spPr>
        <p:txBody>
          <a:bodyPr wrap="none" rtlCol="0">
            <a:spAutoFit/>
          </a:bodyPr>
          <a:lstStyle/>
          <a:p>
            <a:r>
              <a:rPr lang="en-US" dirty="0"/>
              <a:t>Monitor Loss</a:t>
            </a:r>
          </a:p>
        </p:txBody>
      </p:sp>
      <p:sp>
        <p:nvSpPr>
          <p:cNvPr id="18" name="TextBox 17">
            <a:extLst>
              <a:ext uri="{FF2B5EF4-FFF2-40B4-BE49-F238E27FC236}">
                <a16:creationId xmlns:a16="http://schemas.microsoft.com/office/drawing/2014/main" id="{D088F247-E7BC-EB45-88F9-686A622C400B}"/>
              </a:ext>
            </a:extLst>
          </p:cNvPr>
          <p:cNvSpPr txBox="1"/>
          <p:nvPr/>
        </p:nvSpPr>
        <p:spPr>
          <a:xfrm>
            <a:off x="266915" y="4294854"/>
            <a:ext cx="1925503" cy="369332"/>
          </a:xfrm>
          <a:prstGeom prst="rect">
            <a:avLst/>
          </a:prstGeom>
          <a:noFill/>
        </p:spPr>
        <p:txBody>
          <a:bodyPr wrap="square">
            <a:spAutoFit/>
          </a:bodyPr>
          <a:lstStyle/>
          <a:p>
            <a:pPr algn="ctr"/>
            <a:r>
              <a:rPr lang="en-US" dirty="0"/>
              <a:t>Model Evaluation</a:t>
            </a:r>
            <a:endParaRPr lang="en-IN" dirty="0"/>
          </a:p>
        </p:txBody>
      </p:sp>
      <p:sp>
        <p:nvSpPr>
          <p:cNvPr id="19" name="Rectangle: Rounded Corners 37">
            <a:extLst>
              <a:ext uri="{FF2B5EF4-FFF2-40B4-BE49-F238E27FC236}">
                <a16:creationId xmlns:a16="http://schemas.microsoft.com/office/drawing/2014/main" id="{65960B2F-FE7F-BA42-9900-27C2D4F0585A}"/>
              </a:ext>
            </a:extLst>
          </p:cNvPr>
          <p:cNvSpPr/>
          <p:nvPr/>
        </p:nvSpPr>
        <p:spPr>
          <a:xfrm>
            <a:off x="266919" y="3098152"/>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2" name="Rectangle: Rounded Corners 25">
            <a:extLst>
              <a:ext uri="{FF2B5EF4-FFF2-40B4-BE49-F238E27FC236}">
                <a16:creationId xmlns:a16="http://schemas.microsoft.com/office/drawing/2014/main" id="{9F2493C0-9199-AA4F-9E87-6AD63697CEDA}"/>
              </a:ext>
            </a:extLst>
          </p:cNvPr>
          <p:cNvSpPr/>
          <p:nvPr/>
        </p:nvSpPr>
        <p:spPr>
          <a:xfrm>
            <a:off x="350287" y="5196977"/>
            <a:ext cx="1818252" cy="72968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1871061F-BED6-2643-AA3C-B03BDB7FF8DD}"/>
              </a:ext>
            </a:extLst>
          </p:cNvPr>
          <p:cNvSpPr txBox="1"/>
          <p:nvPr/>
        </p:nvSpPr>
        <p:spPr>
          <a:xfrm>
            <a:off x="932729" y="5359445"/>
            <a:ext cx="812800" cy="369332"/>
          </a:xfrm>
          <a:prstGeom prst="rect">
            <a:avLst/>
          </a:prstGeom>
          <a:noFill/>
        </p:spPr>
        <p:txBody>
          <a:bodyPr wrap="square" rtlCol="0">
            <a:spAutoFit/>
          </a:bodyPr>
          <a:lstStyle/>
          <a:p>
            <a:r>
              <a:rPr lang="en-US" b="1" dirty="0"/>
              <a:t>UI</a:t>
            </a:r>
          </a:p>
        </p:txBody>
      </p:sp>
      <p:sp>
        <p:nvSpPr>
          <p:cNvPr id="20" name="TextBox 19">
            <a:extLst>
              <a:ext uri="{FF2B5EF4-FFF2-40B4-BE49-F238E27FC236}">
                <a16:creationId xmlns:a16="http://schemas.microsoft.com/office/drawing/2014/main" id="{69EEA5E2-0653-084C-ACE7-7AD99C78CF99}"/>
              </a:ext>
            </a:extLst>
          </p:cNvPr>
          <p:cNvSpPr txBox="1"/>
          <p:nvPr/>
        </p:nvSpPr>
        <p:spPr>
          <a:xfrm>
            <a:off x="3760826" y="356326"/>
            <a:ext cx="6057543" cy="1200329"/>
          </a:xfrm>
          <a:prstGeom prst="rect">
            <a:avLst/>
          </a:prstGeom>
          <a:noFill/>
        </p:spPr>
        <p:txBody>
          <a:bodyPr wrap="square" rtlCol="0">
            <a:spAutoFit/>
          </a:bodyPr>
          <a:lstStyle/>
          <a:p>
            <a:r>
              <a:rPr lang="en-US" sz="2400" dirty="0">
                <a:solidFill>
                  <a:schemeClr val="accent1">
                    <a:lumMod val="50000"/>
                  </a:schemeClr>
                </a:solidFill>
              </a:rPr>
              <a:t>Approach:</a:t>
            </a:r>
          </a:p>
          <a:p>
            <a:pPr marL="342900" indent="-342900">
              <a:buFontTx/>
              <a:buChar char="-"/>
            </a:pPr>
            <a:r>
              <a:rPr lang="en-US" sz="2400" dirty="0">
                <a:solidFill>
                  <a:schemeClr val="accent1">
                    <a:lumMod val="50000"/>
                  </a:schemeClr>
                </a:solidFill>
              </a:rPr>
              <a:t>Evaluate Tools/ Create Prototype</a:t>
            </a:r>
          </a:p>
          <a:p>
            <a:pPr marL="342900" indent="-342900">
              <a:buFontTx/>
              <a:buChar char="-"/>
            </a:pPr>
            <a:r>
              <a:rPr lang="en-US" sz="2400" dirty="0">
                <a:solidFill>
                  <a:schemeClr val="accent1">
                    <a:lumMod val="50000"/>
                  </a:schemeClr>
                </a:solidFill>
              </a:rPr>
              <a:t>Implement entire ML steps</a:t>
            </a:r>
          </a:p>
        </p:txBody>
      </p:sp>
      <p:sp>
        <p:nvSpPr>
          <p:cNvPr id="21" name="TextBox 20">
            <a:extLst>
              <a:ext uri="{FF2B5EF4-FFF2-40B4-BE49-F238E27FC236}">
                <a16:creationId xmlns:a16="http://schemas.microsoft.com/office/drawing/2014/main" id="{21615009-D8A3-6F49-AB3F-155B9563E53F}"/>
              </a:ext>
            </a:extLst>
          </p:cNvPr>
          <p:cNvSpPr txBox="1"/>
          <p:nvPr/>
        </p:nvSpPr>
        <p:spPr>
          <a:xfrm>
            <a:off x="3992756" y="5021466"/>
            <a:ext cx="5825613" cy="461665"/>
          </a:xfrm>
          <a:prstGeom prst="rect">
            <a:avLst/>
          </a:prstGeom>
          <a:noFill/>
        </p:spPr>
        <p:txBody>
          <a:bodyPr wrap="square" rtlCol="0">
            <a:spAutoFit/>
          </a:bodyPr>
          <a:lstStyle/>
          <a:p>
            <a:r>
              <a:rPr lang="en-US" sz="2400" b="1" dirty="0">
                <a:solidFill>
                  <a:schemeClr val="accent1">
                    <a:lumMod val="50000"/>
                  </a:schemeClr>
                </a:solidFill>
              </a:rPr>
              <a:t>Final Choice: </a:t>
            </a:r>
            <a:r>
              <a:rPr lang="en-US" sz="2400" b="1" dirty="0" err="1">
                <a:solidFill>
                  <a:schemeClr val="accent1">
                    <a:lumMod val="50000"/>
                  </a:schemeClr>
                </a:solidFill>
              </a:rPr>
              <a:t>Streamlit</a:t>
            </a:r>
            <a:r>
              <a:rPr lang="en-US" sz="2400" b="1" dirty="0">
                <a:solidFill>
                  <a:schemeClr val="accent1">
                    <a:lumMod val="50000"/>
                  </a:schemeClr>
                </a:solidFill>
              </a:rPr>
              <a:t>  version 0.77 </a:t>
            </a:r>
          </a:p>
        </p:txBody>
      </p:sp>
      <p:sp>
        <p:nvSpPr>
          <p:cNvPr id="4" name="TextBox 3">
            <a:extLst>
              <a:ext uri="{FF2B5EF4-FFF2-40B4-BE49-F238E27FC236}">
                <a16:creationId xmlns:a16="http://schemas.microsoft.com/office/drawing/2014/main" id="{1B280D88-C6A6-F442-B1F1-BBDE26AD52EA}"/>
              </a:ext>
            </a:extLst>
          </p:cNvPr>
          <p:cNvSpPr txBox="1"/>
          <p:nvPr/>
        </p:nvSpPr>
        <p:spPr>
          <a:xfrm>
            <a:off x="3843866" y="5561821"/>
            <a:ext cx="7826164" cy="369332"/>
          </a:xfrm>
          <a:prstGeom prst="rect">
            <a:avLst/>
          </a:prstGeom>
          <a:noFill/>
        </p:spPr>
        <p:txBody>
          <a:bodyPr wrap="square" rtlCol="0">
            <a:spAutoFit/>
          </a:bodyPr>
          <a:lstStyle/>
          <a:p>
            <a:r>
              <a:rPr lang="en-US" dirty="0"/>
              <a:t>** Choice of tool may have been biased by our limited knowledge and time</a:t>
            </a:r>
          </a:p>
        </p:txBody>
      </p:sp>
    </p:spTree>
    <p:extLst>
      <p:ext uri="{BB962C8B-B14F-4D97-AF65-F5344CB8AC3E}">
        <p14:creationId xmlns:p14="http://schemas.microsoft.com/office/powerpoint/2010/main" val="227573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A7D0C9-2BE4-7C49-A3CD-54E8396CC132}"/>
              </a:ext>
            </a:extLst>
          </p:cNvPr>
          <p:cNvSpPr txBox="1"/>
          <p:nvPr/>
        </p:nvSpPr>
        <p:spPr>
          <a:xfrm>
            <a:off x="235304" y="210600"/>
            <a:ext cx="2881173"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User Interface</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FCFEC28-BD78-9D47-BFCC-F1E2D05F94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16" y="1535033"/>
            <a:ext cx="6001600" cy="2808848"/>
          </a:xfrm>
          <a:prstGeom prst="rect">
            <a:avLst/>
          </a:prstGeom>
        </p:spPr>
      </p:pic>
      <p:sp>
        <p:nvSpPr>
          <p:cNvPr id="9" name="TextBox 8">
            <a:extLst>
              <a:ext uri="{FF2B5EF4-FFF2-40B4-BE49-F238E27FC236}">
                <a16:creationId xmlns:a16="http://schemas.microsoft.com/office/drawing/2014/main" id="{B4CE9D77-E81B-8E43-AA0E-F6DB2CF26700}"/>
              </a:ext>
            </a:extLst>
          </p:cNvPr>
          <p:cNvSpPr txBox="1"/>
          <p:nvPr/>
        </p:nvSpPr>
        <p:spPr>
          <a:xfrm>
            <a:off x="596498" y="1109856"/>
            <a:ext cx="1755648" cy="369332"/>
          </a:xfrm>
          <a:prstGeom prst="rect">
            <a:avLst/>
          </a:prstGeom>
          <a:noFill/>
        </p:spPr>
        <p:txBody>
          <a:bodyPr wrap="square" rtlCol="0">
            <a:spAutoFit/>
          </a:bodyPr>
          <a:lstStyle/>
          <a:p>
            <a:r>
              <a:rPr lang="en-US" dirty="0">
                <a:solidFill>
                  <a:schemeClr val="accent1">
                    <a:lumMod val="75000"/>
                  </a:schemeClr>
                </a:solidFill>
              </a:rPr>
              <a:t>HOME PAGE</a:t>
            </a:r>
          </a:p>
        </p:txBody>
      </p:sp>
      <p:sp>
        <p:nvSpPr>
          <p:cNvPr id="12" name="TextBox 11">
            <a:extLst>
              <a:ext uri="{FF2B5EF4-FFF2-40B4-BE49-F238E27FC236}">
                <a16:creationId xmlns:a16="http://schemas.microsoft.com/office/drawing/2014/main" id="{88D05A26-9A3C-504C-9A8E-80279229CA9C}"/>
              </a:ext>
            </a:extLst>
          </p:cNvPr>
          <p:cNvSpPr txBox="1"/>
          <p:nvPr/>
        </p:nvSpPr>
        <p:spPr>
          <a:xfrm>
            <a:off x="6761980" y="741962"/>
            <a:ext cx="4856996" cy="4247317"/>
          </a:xfrm>
          <a:prstGeom prst="rect">
            <a:avLst/>
          </a:prstGeom>
          <a:noFill/>
        </p:spPr>
        <p:txBody>
          <a:bodyPr wrap="square" rtlCol="0">
            <a:spAutoFit/>
          </a:bodyPr>
          <a:lstStyle/>
          <a:p>
            <a:r>
              <a:rPr lang="en-US" dirty="0">
                <a:solidFill>
                  <a:schemeClr val="accent1">
                    <a:lumMod val="75000"/>
                  </a:schemeClr>
                </a:solidFill>
              </a:rPr>
              <a:t>Options available:</a:t>
            </a:r>
          </a:p>
          <a:p>
            <a:r>
              <a:rPr lang="en-US" b="1" dirty="0">
                <a:solidFill>
                  <a:schemeClr val="accent1">
                    <a:lumMod val="75000"/>
                  </a:schemeClr>
                </a:solidFill>
              </a:rPr>
              <a:t>EDA</a:t>
            </a:r>
            <a:r>
              <a:rPr lang="en-US" dirty="0">
                <a:solidFill>
                  <a:schemeClr val="accent1">
                    <a:lumMod val="75000"/>
                  </a:schemeClr>
                </a:solidFill>
              </a:rPr>
              <a:t>- Load Data and Perform Exploratory Data Analysis</a:t>
            </a:r>
          </a:p>
          <a:p>
            <a:r>
              <a:rPr lang="en-US" b="1" dirty="0" err="1">
                <a:solidFill>
                  <a:schemeClr val="accent1">
                    <a:lumMod val="75000"/>
                  </a:schemeClr>
                </a:solidFill>
              </a:rPr>
              <a:t>MapData</a:t>
            </a:r>
            <a:r>
              <a:rPr lang="en-US" dirty="0">
                <a:solidFill>
                  <a:schemeClr val="accent1">
                    <a:lumMod val="75000"/>
                  </a:schemeClr>
                </a:solidFill>
              </a:rPr>
              <a:t>- Map Train and Test Data to annotations and populate data structures</a:t>
            </a:r>
          </a:p>
          <a:p>
            <a:r>
              <a:rPr lang="en-US" b="1" dirty="0">
                <a:solidFill>
                  <a:schemeClr val="accent1">
                    <a:lumMod val="75000"/>
                  </a:schemeClr>
                </a:solidFill>
              </a:rPr>
              <a:t>Display Images</a:t>
            </a:r>
            <a:r>
              <a:rPr lang="en-US" dirty="0">
                <a:solidFill>
                  <a:schemeClr val="accent1">
                    <a:lumMod val="75000"/>
                  </a:schemeClr>
                </a:solidFill>
              </a:rPr>
              <a:t> – Select Images from train or test and display with bounding boxes , display images belonging to a category </a:t>
            </a:r>
          </a:p>
          <a:p>
            <a:r>
              <a:rPr lang="en-US" b="1" dirty="0">
                <a:solidFill>
                  <a:schemeClr val="accent1">
                    <a:lumMod val="75000"/>
                  </a:schemeClr>
                </a:solidFill>
              </a:rPr>
              <a:t>Train Model- </a:t>
            </a:r>
            <a:r>
              <a:rPr lang="en-US" dirty="0">
                <a:solidFill>
                  <a:schemeClr val="accent1">
                    <a:lumMod val="75000"/>
                  </a:schemeClr>
                </a:solidFill>
              </a:rPr>
              <a:t>Train any one of the models from the drop down list </a:t>
            </a:r>
          </a:p>
          <a:p>
            <a:r>
              <a:rPr lang="en-US" b="1" dirty="0">
                <a:solidFill>
                  <a:schemeClr val="accent1">
                    <a:lumMod val="75000"/>
                  </a:schemeClr>
                </a:solidFill>
              </a:rPr>
              <a:t>Test Model- </a:t>
            </a:r>
            <a:r>
              <a:rPr lang="en-US" dirty="0">
                <a:solidFill>
                  <a:schemeClr val="accent1">
                    <a:lumMod val="75000"/>
                  </a:schemeClr>
                </a:solidFill>
              </a:rPr>
              <a:t>Test using the pretrained models</a:t>
            </a:r>
          </a:p>
          <a:p>
            <a:r>
              <a:rPr lang="en-US" b="1" dirty="0">
                <a:solidFill>
                  <a:schemeClr val="accent1">
                    <a:lumMod val="75000"/>
                  </a:schemeClr>
                </a:solidFill>
              </a:rPr>
              <a:t>Prediction</a:t>
            </a:r>
            <a:r>
              <a:rPr lang="en-US" dirty="0">
                <a:solidFill>
                  <a:schemeClr val="accent1">
                    <a:lumMod val="75000"/>
                  </a:schemeClr>
                </a:solidFill>
              </a:rPr>
              <a:t>- Predict on test/unseen data using pretrained models and provide comparison across models</a:t>
            </a:r>
          </a:p>
          <a:p>
            <a:endParaRPr lang="en-US" dirty="0"/>
          </a:p>
        </p:txBody>
      </p:sp>
      <p:sp>
        <p:nvSpPr>
          <p:cNvPr id="2" name="TextBox 1">
            <a:hlinkClick r:id="rId3"/>
            <a:extLst>
              <a:ext uri="{FF2B5EF4-FFF2-40B4-BE49-F238E27FC236}">
                <a16:creationId xmlns:a16="http://schemas.microsoft.com/office/drawing/2014/main" id="{CD401870-B6C1-274E-A487-32C8371C846C}"/>
              </a:ext>
            </a:extLst>
          </p:cNvPr>
          <p:cNvSpPr txBox="1"/>
          <p:nvPr/>
        </p:nvSpPr>
        <p:spPr>
          <a:xfrm>
            <a:off x="684510" y="4708642"/>
            <a:ext cx="5459571" cy="461665"/>
          </a:xfrm>
          <a:prstGeom prst="rect">
            <a:avLst/>
          </a:prstGeom>
          <a:noFill/>
        </p:spPr>
        <p:txBody>
          <a:bodyPr wrap="none" rtlCol="0">
            <a:spAutoFit/>
          </a:bodyPr>
          <a:lstStyle/>
          <a:p>
            <a:r>
              <a:rPr lang="en-US" sz="2400" dirty="0">
                <a:solidFill>
                  <a:srgbClr val="7030A0"/>
                </a:solidFill>
              </a:rPr>
              <a:t>Watch the Demo Video , at the link below:</a:t>
            </a:r>
          </a:p>
        </p:txBody>
      </p:sp>
      <p:sp>
        <p:nvSpPr>
          <p:cNvPr id="10" name="TextBox 9">
            <a:extLst>
              <a:ext uri="{FF2B5EF4-FFF2-40B4-BE49-F238E27FC236}">
                <a16:creationId xmlns:a16="http://schemas.microsoft.com/office/drawing/2014/main" id="{D44CD3E8-90DE-B643-BE38-2041D550ABAC}"/>
              </a:ext>
            </a:extLst>
          </p:cNvPr>
          <p:cNvSpPr txBox="1"/>
          <p:nvPr/>
        </p:nvSpPr>
        <p:spPr>
          <a:xfrm>
            <a:off x="699457" y="5243137"/>
            <a:ext cx="9755235" cy="400110"/>
          </a:xfrm>
          <a:prstGeom prst="rect">
            <a:avLst/>
          </a:prstGeom>
          <a:noFill/>
        </p:spPr>
        <p:txBody>
          <a:bodyPr wrap="none" rtlCol="0">
            <a:spAutoFit/>
          </a:bodyPr>
          <a:lstStyle/>
          <a:p>
            <a:r>
              <a:rPr lang="en-US" sz="2000" dirty="0">
                <a:solidFill>
                  <a:srgbClr val="0070C0"/>
                </a:solidFill>
              </a:rPr>
              <a:t>https://</a:t>
            </a:r>
            <a:r>
              <a:rPr lang="en-US" sz="2000" dirty="0" err="1">
                <a:solidFill>
                  <a:srgbClr val="0070C0"/>
                </a:solidFill>
              </a:rPr>
              <a:t>drive.google.com</a:t>
            </a:r>
            <a:r>
              <a:rPr lang="en-US" sz="2000" dirty="0">
                <a:solidFill>
                  <a:srgbClr val="0070C0"/>
                </a:solidFill>
              </a:rPr>
              <a:t>/file/d/1u-F9UEnq4t-CLNYmMPTnKQq0UhzJrycV/</a:t>
            </a:r>
            <a:r>
              <a:rPr lang="en-US" sz="2000" dirty="0" err="1">
                <a:solidFill>
                  <a:srgbClr val="0070C0"/>
                </a:solidFill>
              </a:rPr>
              <a:t>view?usp</a:t>
            </a:r>
            <a:r>
              <a:rPr lang="en-US" sz="2000" dirty="0">
                <a:solidFill>
                  <a:srgbClr val="0070C0"/>
                </a:solidFill>
              </a:rPr>
              <a:t>=sharing</a:t>
            </a:r>
          </a:p>
        </p:txBody>
      </p:sp>
    </p:spTree>
    <p:extLst>
      <p:ext uri="{BB962C8B-B14F-4D97-AF65-F5344CB8AC3E}">
        <p14:creationId xmlns:p14="http://schemas.microsoft.com/office/powerpoint/2010/main" val="2391782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F9F92-82EB-FF41-8937-E009EF14A502}"/>
              </a:ext>
            </a:extLst>
          </p:cNvPr>
          <p:cNvSpPr txBox="1">
            <a:spLocks noGrp="1"/>
          </p:cNvSpPr>
          <p:nvPr>
            <p:ph type="title"/>
          </p:nvPr>
        </p:nvSpPr>
        <p:spPr>
          <a:xfrm>
            <a:off x="389680" y="218958"/>
            <a:ext cx="10183368" cy="590931"/>
          </a:xfrm>
          <a:prstGeom prst="rect">
            <a:avLst/>
          </a:prstGeom>
          <a:noFill/>
        </p:spPr>
        <p:txBody>
          <a:bodyPr wrap="squar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User Interface</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AE7BF0D-B5D6-F04E-94AB-BFBFA8206E74}"/>
              </a:ext>
            </a:extLst>
          </p:cNvPr>
          <p:cNvSpPr txBox="1"/>
          <p:nvPr/>
        </p:nvSpPr>
        <p:spPr>
          <a:xfrm>
            <a:off x="512198" y="1046280"/>
            <a:ext cx="4752990" cy="369332"/>
          </a:xfrm>
          <a:prstGeom prst="rect">
            <a:avLst/>
          </a:prstGeom>
          <a:noFill/>
        </p:spPr>
        <p:txBody>
          <a:bodyPr wrap="square" rtlCol="0">
            <a:spAutoFit/>
          </a:bodyPr>
          <a:lstStyle/>
          <a:p>
            <a:r>
              <a:rPr lang="en-US" dirty="0">
                <a:solidFill>
                  <a:schemeClr val="accent1">
                    <a:lumMod val="75000"/>
                  </a:schemeClr>
                </a:solidFill>
              </a:rPr>
              <a:t>Exploratory Data Analysis</a:t>
            </a:r>
          </a:p>
        </p:txBody>
      </p:sp>
      <p:pic>
        <p:nvPicPr>
          <p:cNvPr id="7" name="Picture 6">
            <a:extLst>
              <a:ext uri="{FF2B5EF4-FFF2-40B4-BE49-F238E27FC236}">
                <a16:creationId xmlns:a16="http://schemas.microsoft.com/office/drawing/2014/main" id="{B0AC5B92-9BED-D14D-BC64-E01471A50235}"/>
              </a:ext>
            </a:extLst>
          </p:cNvPr>
          <p:cNvPicPr>
            <a:picLocks noChangeAspect="1"/>
          </p:cNvPicPr>
          <p:nvPr/>
        </p:nvPicPr>
        <p:blipFill>
          <a:blip r:embed="rId2"/>
          <a:stretch>
            <a:fillRect/>
          </a:stretch>
        </p:blipFill>
        <p:spPr>
          <a:xfrm>
            <a:off x="512198" y="1415612"/>
            <a:ext cx="4606810" cy="2178096"/>
          </a:xfrm>
          <a:prstGeom prst="rect">
            <a:avLst/>
          </a:prstGeom>
        </p:spPr>
      </p:pic>
      <p:pic>
        <p:nvPicPr>
          <p:cNvPr id="8" name="Picture 7">
            <a:extLst>
              <a:ext uri="{FF2B5EF4-FFF2-40B4-BE49-F238E27FC236}">
                <a16:creationId xmlns:a16="http://schemas.microsoft.com/office/drawing/2014/main" id="{0BA8D198-96FC-ED48-A670-4589868E4CA4}"/>
              </a:ext>
            </a:extLst>
          </p:cNvPr>
          <p:cNvPicPr>
            <a:picLocks noChangeAspect="1"/>
          </p:cNvPicPr>
          <p:nvPr/>
        </p:nvPicPr>
        <p:blipFill>
          <a:blip r:embed="rId3"/>
          <a:stretch>
            <a:fillRect/>
          </a:stretch>
        </p:blipFill>
        <p:spPr>
          <a:xfrm>
            <a:off x="512198" y="4128956"/>
            <a:ext cx="4951708" cy="2232200"/>
          </a:xfrm>
          <a:prstGeom prst="rect">
            <a:avLst/>
          </a:prstGeom>
        </p:spPr>
      </p:pic>
      <p:sp>
        <p:nvSpPr>
          <p:cNvPr id="10" name="TextBox 9">
            <a:extLst>
              <a:ext uri="{FF2B5EF4-FFF2-40B4-BE49-F238E27FC236}">
                <a16:creationId xmlns:a16="http://schemas.microsoft.com/office/drawing/2014/main" id="{4F60D5E9-8C95-3149-8110-1939C3F225A2}"/>
              </a:ext>
            </a:extLst>
          </p:cNvPr>
          <p:cNvSpPr txBox="1"/>
          <p:nvPr/>
        </p:nvSpPr>
        <p:spPr>
          <a:xfrm>
            <a:off x="439108" y="3737180"/>
            <a:ext cx="4752990" cy="369332"/>
          </a:xfrm>
          <a:prstGeom prst="rect">
            <a:avLst/>
          </a:prstGeom>
          <a:noFill/>
        </p:spPr>
        <p:txBody>
          <a:bodyPr wrap="square" rtlCol="0">
            <a:spAutoFit/>
          </a:bodyPr>
          <a:lstStyle/>
          <a:p>
            <a:r>
              <a:rPr lang="en-US" dirty="0">
                <a:solidFill>
                  <a:schemeClr val="accent1">
                    <a:lumMod val="75000"/>
                  </a:schemeClr>
                </a:solidFill>
              </a:rPr>
              <a:t>Map Annotations</a:t>
            </a:r>
          </a:p>
        </p:txBody>
      </p:sp>
      <p:pic>
        <p:nvPicPr>
          <p:cNvPr id="11" name="Content Placeholder 3">
            <a:extLst>
              <a:ext uri="{FF2B5EF4-FFF2-40B4-BE49-F238E27FC236}">
                <a16:creationId xmlns:a16="http://schemas.microsoft.com/office/drawing/2014/main" id="{9B7AE850-33AB-CD44-BF36-26EFD920A905}"/>
              </a:ext>
            </a:extLst>
          </p:cNvPr>
          <p:cNvPicPr>
            <a:picLocks noGrp="1" noChangeAspect="1"/>
          </p:cNvPicPr>
          <p:nvPr>
            <p:ph idx="1"/>
          </p:nvPr>
        </p:nvPicPr>
        <p:blipFill>
          <a:blip r:embed="rId4"/>
          <a:stretch>
            <a:fillRect/>
          </a:stretch>
        </p:blipFill>
        <p:spPr>
          <a:xfrm>
            <a:off x="6128059" y="1230946"/>
            <a:ext cx="5701229" cy="2067601"/>
          </a:xfrm>
          <a:prstGeom prst="rect">
            <a:avLst/>
          </a:prstGeom>
        </p:spPr>
      </p:pic>
      <p:pic>
        <p:nvPicPr>
          <p:cNvPr id="3" name="Picture 2">
            <a:extLst>
              <a:ext uri="{FF2B5EF4-FFF2-40B4-BE49-F238E27FC236}">
                <a16:creationId xmlns:a16="http://schemas.microsoft.com/office/drawing/2014/main" id="{FC1ABEB9-4C63-8C45-A9E7-2336B8830D5D}"/>
              </a:ext>
            </a:extLst>
          </p:cNvPr>
          <p:cNvPicPr>
            <a:picLocks noChangeAspect="1"/>
          </p:cNvPicPr>
          <p:nvPr/>
        </p:nvPicPr>
        <p:blipFill>
          <a:blip r:embed="rId5"/>
          <a:stretch>
            <a:fillRect/>
          </a:stretch>
        </p:blipFill>
        <p:spPr>
          <a:xfrm>
            <a:off x="6256748" y="3830403"/>
            <a:ext cx="5001250" cy="2530753"/>
          </a:xfrm>
          <a:prstGeom prst="rect">
            <a:avLst/>
          </a:prstGeom>
        </p:spPr>
      </p:pic>
    </p:spTree>
    <p:extLst>
      <p:ext uri="{BB962C8B-B14F-4D97-AF65-F5344CB8AC3E}">
        <p14:creationId xmlns:p14="http://schemas.microsoft.com/office/powerpoint/2010/main" val="113115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F9F92-82EB-FF41-8937-E009EF14A502}"/>
              </a:ext>
            </a:extLst>
          </p:cNvPr>
          <p:cNvSpPr txBox="1">
            <a:spLocks noGrp="1"/>
          </p:cNvSpPr>
          <p:nvPr>
            <p:ph type="title"/>
          </p:nvPr>
        </p:nvSpPr>
        <p:spPr>
          <a:xfrm>
            <a:off x="566352" y="338860"/>
            <a:ext cx="10183368" cy="590931"/>
          </a:xfrm>
          <a:prstGeom prst="rect">
            <a:avLst/>
          </a:prstGeom>
          <a:noFill/>
        </p:spPr>
        <p:txBody>
          <a:bodyPr wrap="squar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User Interface</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0483E2D-FEE5-7349-90CE-956C5C138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134" y="1770966"/>
            <a:ext cx="8140938" cy="3992457"/>
          </a:xfrm>
          <a:prstGeom prst="rect">
            <a:avLst/>
          </a:prstGeom>
        </p:spPr>
      </p:pic>
      <p:sp>
        <p:nvSpPr>
          <p:cNvPr id="9" name="TextBox 8">
            <a:extLst>
              <a:ext uri="{FF2B5EF4-FFF2-40B4-BE49-F238E27FC236}">
                <a16:creationId xmlns:a16="http://schemas.microsoft.com/office/drawing/2014/main" id="{D7B31313-8A6C-D943-982D-D94C9DA7E5C3}"/>
              </a:ext>
            </a:extLst>
          </p:cNvPr>
          <p:cNvSpPr txBox="1"/>
          <p:nvPr/>
        </p:nvSpPr>
        <p:spPr>
          <a:xfrm>
            <a:off x="1100598" y="1209102"/>
            <a:ext cx="3289950" cy="369332"/>
          </a:xfrm>
          <a:prstGeom prst="rect">
            <a:avLst/>
          </a:prstGeom>
          <a:noFill/>
        </p:spPr>
        <p:txBody>
          <a:bodyPr wrap="square" rtlCol="0">
            <a:spAutoFit/>
          </a:bodyPr>
          <a:lstStyle/>
          <a:p>
            <a:r>
              <a:rPr lang="en-US" dirty="0">
                <a:solidFill>
                  <a:schemeClr val="accent1">
                    <a:lumMod val="75000"/>
                  </a:schemeClr>
                </a:solidFill>
              </a:rPr>
              <a:t>Checking Images </a:t>
            </a:r>
            <a:endParaRPr lang="en-US" dirty="0"/>
          </a:p>
        </p:txBody>
      </p:sp>
    </p:spTree>
    <p:extLst>
      <p:ext uri="{BB962C8B-B14F-4D97-AF65-F5344CB8AC3E}">
        <p14:creationId xmlns:p14="http://schemas.microsoft.com/office/powerpoint/2010/main" val="151254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DA50E4-472F-AA40-903B-E7BD7882DA34}"/>
              </a:ext>
            </a:extLst>
          </p:cNvPr>
          <p:cNvSpPr>
            <a:spLocks noGrp="1"/>
          </p:cNvSpPr>
          <p:nvPr>
            <p:ph type="title"/>
          </p:nvPr>
        </p:nvSpPr>
        <p:spPr>
          <a:xfrm>
            <a:off x="630936" y="96901"/>
            <a:ext cx="9390888" cy="683387"/>
          </a:xfrm>
        </p:spPr>
        <p:txBody>
          <a:bodyPr>
            <a:noAutofit/>
          </a:bodyPr>
          <a:lstStyle/>
          <a:p>
            <a:r>
              <a:rPr lang="en-US" sz="3600" b="1" dirty="0">
                <a:solidFill>
                  <a:schemeClr val="accent1">
                    <a:lumMod val="50000"/>
                  </a:schemeClr>
                </a:solidFill>
                <a:latin typeface="+mn-lt"/>
              </a:rPr>
              <a:t>User Interface</a:t>
            </a:r>
            <a:endParaRPr lang="en-US" sz="3600" b="1" dirty="0">
              <a:latin typeface="+mn-lt"/>
            </a:endParaRPr>
          </a:p>
        </p:txBody>
      </p:sp>
      <p:pic>
        <p:nvPicPr>
          <p:cNvPr id="7" name="Picture 6">
            <a:extLst>
              <a:ext uri="{FF2B5EF4-FFF2-40B4-BE49-F238E27FC236}">
                <a16:creationId xmlns:a16="http://schemas.microsoft.com/office/drawing/2014/main" id="{5B8F4F1F-9D5C-6C45-91AF-DF63989C4E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5148" y="1605344"/>
            <a:ext cx="7522464" cy="3678749"/>
          </a:xfrm>
          <a:prstGeom prst="rect">
            <a:avLst/>
          </a:prstGeom>
        </p:spPr>
      </p:pic>
      <p:sp>
        <p:nvSpPr>
          <p:cNvPr id="8" name="Rectangle 7">
            <a:extLst>
              <a:ext uri="{FF2B5EF4-FFF2-40B4-BE49-F238E27FC236}">
                <a16:creationId xmlns:a16="http://schemas.microsoft.com/office/drawing/2014/main" id="{6B3596C6-7648-B34B-963F-A6D11E6FE616}"/>
              </a:ext>
            </a:extLst>
          </p:cNvPr>
          <p:cNvSpPr/>
          <p:nvPr/>
        </p:nvSpPr>
        <p:spPr>
          <a:xfrm>
            <a:off x="950976" y="866156"/>
            <a:ext cx="6803136" cy="369332"/>
          </a:xfrm>
          <a:prstGeom prst="rect">
            <a:avLst/>
          </a:prstGeom>
        </p:spPr>
        <p:txBody>
          <a:bodyPr wrap="square">
            <a:spAutoFit/>
          </a:bodyPr>
          <a:lstStyle/>
          <a:p>
            <a:r>
              <a:rPr lang="en-US" b="1" i="1" dirty="0">
                <a:solidFill>
                  <a:schemeClr val="accent1">
                    <a:lumMod val="75000"/>
                  </a:schemeClr>
                </a:solidFill>
              </a:rPr>
              <a:t>Visualizing Prediction – Single Model</a:t>
            </a:r>
            <a:endParaRPr lang="en-US" dirty="0">
              <a:solidFill>
                <a:schemeClr val="accent1">
                  <a:lumMod val="75000"/>
                </a:schemeClr>
              </a:solidFill>
            </a:endParaRPr>
          </a:p>
        </p:txBody>
      </p:sp>
    </p:spTree>
    <p:extLst>
      <p:ext uri="{BB962C8B-B14F-4D97-AF65-F5344CB8AC3E}">
        <p14:creationId xmlns:p14="http://schemas.microsoft.com/office/powerpoint/2010/main" val="2920753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A7D0C9-2BE4-7C49-A3CD-54E8396CC132}"/>
              </a:ext>
            </a:extLst>
          </p:cNvPr>
          <p:cNvSpPr txBox="1"/>
          <p:nvPr/>
        </p:nvSpPr>
        <p:spPr>
          <a:xfrm>
            <a:off x="596498" y="254413"/>
            <a:ext cx="2881173"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User Interface</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88A0BFF-DA7E-0B40-A15C-C99744DC3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14" y="1609808"/>
            <a:ext cx="8536538" cy="4325562"/>
          </a:xfrm>
          <a:prstGeom prst="rect">
            <a:avLst/>
          </a:prstGeom>
        </p:spPr>
      </p:pic>
      <p:sp>
        <p:nvSpPr>
          <p:cNvPr id="5" name="Rectangle 4">
            <a:extLst>
              <a:ext uri="{FF2B5EF4-FFF2-40B4-BE49-F238E27FC236}">
                <a16:creationId xmlns:a16="http://schemas.microsoft.com/office/drawing/2014/main" id="{9034A6B7-48A4-2445-B694-54424D4F9541}"/>
              </a:ext>
            </a:extLst>
          </p:cNvPr>
          <p:cNvSpPr/>
          <p:nvPr/>
        </p:nvSpPr>
        <p:spPr>
          <a:xfrm>
            <a:off x="755904" y="951258"/>
            <a:ext cx="6486144" cy="369332"/>
          </a:xfrm>
          <a:prstGeom prst="rect">
            <a:avLst/>
          </a:prstGeom>
        </p:spPr>
        <p:txBody>
          <a:bodyPr wrap="square">
            <a:spAutoFit/>
          </a:bodyPr>
          <a:lstStyle/>
          <a:p>
            <a:r>
              <a:rPr lang="en-US" b="1" i="1" dirty="0">
                <a:solidFill>
                  <a:schemeClr val="accent1">
                    <a:lumMod val="75000"/>
                  </a:schemeClr>
                </a:solidFill>
              </a:rPr>
              <a:t>Visualizing Prediction – Multiple  Models</a:t>
            </a:r>
            <a:endParaRPr lang="en-US" dirty="0">
              <a:solidFill>
                <a:schemeClr val="accent1">
                  <a:lumMod val="75000"/>
                </a:schemeClr>
              </a:solidFill>
            </a:endParaRPr>
          </a:p>
        </p:txBody>
      </p:sp>
    </p:spTree>
    <p:extLst>
      <p:ext uri="{BB962C8B-B14F-4D97-AF65-F5344CB8AC3E}">
        <p14:creationId xmlns:p14="http://schemas.microsoft.com/office/powerpoint/2010/main" val="47164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8B8-87C5-4F6D-A8D0-3128763E29CE}"/>
              </a:ext>
            </a:extLst>
          </p:cNvPr>
          <p:cNvSpPr txBox="1"/>
          <p:nvPr/>
        </p:nvSpPr>
        <p:spPr>
          <a:xfrm>
            <a:off x="122363" y="8163"/>
            <a:ext cx="2870466"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Project Space</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FCFFDF30-6F9A-4163-B75F-EA73A1669D19}"/>
              </a:ext>
            </a:extLst>
          </p:cNvPr>
          <p:cNvSpPr/>
          <p:nvPr/>
        </p:nvSpPr>
        <p:spPr>
          <a:xfrm>
            <a:off x="1276182" y="1162007"/>
            <a:ext cx="1716839" cy="624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17478D4-224E-42FB-9CBF-7483FB12F7A3}"/>
              </a:ext>
            </a:extLst>
          </p:cNvPr>
          <p:cNvSpPr txBox="1"/>
          <p:nvPr/>
        </p:nvSpPr>
        <p:spPr>
          <a:xfrm>
            <a:off x="1171851" y="1151116"/>
            <a:ext cx="1925502" cy="646331"/>
          </a:xfrm>
          <a:prstGeom prst="rect">
            <a:avLst/>
          </a:prstGeom>
          <a:noFill/>
        </p:spPr>
        <p:txBody>
          <a:bodyPr wrap="square">
            <a:spAutoFit/>
          </a:bodyPr>
          <a:lstStyle/>
          <a:p>
            <a:pPr algn="ctr"/>
            <a:r>
              <a:rPr lang="en-US" dirty="0"/>
              <a:t>Import necessary python library</a:t>
            </a:r>
            <a:endParaRPr lang="en-IN" dirty="0"/>
          </a:p>
        </p:txBody>
      </p:sp>
      <p:sp>
        <p:nvSpPr>
          <p:cNvPr id="12" name="Rectangle: Rounded Corners 11">
            <a:extLst>
              <a:ext uri="{FF2B5EF4-FFF2-40B4-BE49-F238E27FC236}">
                <a16:creationId xmlns:a16="http://schemas.microsoft.com/office/drawing/2014/main" id="{B0FE4184-9A07-4CF8-89DC-B557A2DC71D7}"/>
              </a:ext>
            </a:extLst>
          </p:cNvPr>
          <p:cNvSpPr/>
          <p:nvPr/>
        </p:nvSpPr>
        <p:spPr>
          <a:xfrm>
            <a:off x="1224846" y="3292120"/>
            <a:ext cx="1925502" cy="4839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3A393F5-97F9-408C-B759-8746B61BA00F}"/>
              </a:ext>
            </a:extLst>
          </p:cNvPr>
          <p:cNvSpPr txBox="1"/>
          <p:nvPr/>
        </p:nvSpPr>
        <p:spPr>
          <a:xfrm>
            <a:off x="1251750" y="2096868"/>
            <a:ext cx="1925502" cy="923330"/>
          </a:xfrm>
          <a:prstGeom prst="rect">
            <a:avLst/>
          </a:prstGeom>
          <a:noFill/>
        </p:spPr>
        <p:txBody>
          <a:bodyPr wrap="square">
            <a:spAutoFit/>
          </a:bodyPr>
          <a:lstStyle/>
          <a:p>
            <a:pPr algn="ctr"/>
            <a:r>
              <a:rPr lang="en-US" dirty="0"/>
              <a:t>Choose directory where data loaded</a:t>
            </a:r>
            <a:endParaRPr lang="en-IN" dirty="0"/>
          </a:p>
        </p:txBody>
      </p:sp>
      <p:sp>
        <p:nvSpPr>
          <p:cNvPr id="14" name="TextBox 13">
            <a:extLst>
              <a:ext uri="{FF2B5EF4-FFF2-40B4-BE49-F238E27FC236}">
                <a16:creationId xmlns:a16="http://schemas.microsoft.com/office/drawing/2014/main" id="{A907E326-3B40-4825-A24E-E7C6DE34238D}"/>
              </a:ext>
            </a:extLst>
          </p:cNvPr>
          <p:cNvSpPr txBox="1"/>
          <p:nvPr/>
        </p:nvSpPr>
        <p:spPr>
          <a:xfrm>
            <a:off x="1359626" y="3350295"/>
            <a:ext cx="1534882" cy="369332"/>
          </a:xfrm>
          <a:prstGeom prst="rect">
            <a:avLst/>
          </a:prstGeom>
          <a:noFill/>
        </p:spPr>
        <p:txBody>
          <a:bodyPr wrap="square">
            <a:spAutoFit/>
          </a:bodyPr>
          <a:lstStyle/>
          <a:p>
            <a:pPr algn="ctr"/>
            <a:r>
              <a:rPr lang="en-US" dirty="0"/>
              <a:t>Load the data</a:t>
            </a:r>
            <a:endParaRPr lang="en-IN" dirty="0"/>
          </a:p>
        </p:txBody>
      </p:sp>
      <p:sp>
        <p:nvSpPr>
          <p:cNvPr id="15" name="TextBox 14">
            <a:extLst>
              <a:ext uri="{FF2B5EF4-FFF2-40B4-BE49-F238E27FC236}">
                <a16:creationId xmlns:a16="http://schemas.microsoft.com/office/drawing/2014/main" id="{15780DA3-98A1-49C9-81F0-7471845963EC}"/>
              </a:ext>
            </a:extLst>
          </p:cNvPr>
          <p:cNvSpPr txBox="1"/>
          <p:nvPr/>
        </p:nvSpPr>
        <p:spPr>
          <a:xfrm>
            <a:off x="4233774" y="1056156"/>
            <a:ext cx="1925502" cy="646331"/>
          </a:xfrm>
          <a:prstGeom prst="rect">
            <a:avLst/>
          </a:prstGeom>
          <a:noFill/>
        </p:spPr>
        <p:txBody>
          <a:bodyPr wrap="square">
            <a:spAutoFit/>
          </a:bodyPr>
          <a:lstStyle/>
          <a:p>
            <a:pPr algn="ctr"/>
            <a:r>
              <a:rPr lang="en-US" dirty="0"/>
              <a:t>Image Preprocessing </a:t>
            </a:r>
            <a:endParaRPr lang="en-IN" dirty="0"/>
          </a:p>
        </p:txBody>
      </p:sp>
      <p:sp>
        <p:nvSpPr>
          <p:cNvPr id="17" name="Rectangle: Rounded Corners 16">
            <a:extLst>
              <a:ext uri="{FF2B5EF4-FFF2-40B4-BE49-F238E27FC236}">
                <a16:creationId xmlns:a16="http://schemas.microsoft.com/office/drawing/2014/main" id="{EF3FCC5B-C2C5-440A-AC77-B5F23B618030}"/>
              </a:ext>
            </a:extLst>
          </p:cNvPr>
          <p:cNvSpPr/>
          <p:nvPr/>
        </p:nvSpPr>
        <p:spPr>
          <a:xfrm>
            <a:off x="1239932" y="2083119"/>
            <a:ext cx="1925502" cy="923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8DDB2EE-EA65-423B-A7DB-F08E08E3CBD1}"/>
              </a:ext>
            </a:extLst>
          </p:cNvPr>
          <p:cNvSpPr/>
          <p:nvPr/>
        </p:nvSpPr>
        <p:spPr>
          <a:xfrm>
            <a:off x="1241918" y="4032111"/>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8B216A32-3C49-4DDA-90CB-50E64ACD9650}"/>
              </a:ext>
            </a:extLst>
          </p:cNvPr>
          <p:cNvSpPr txBox="1"/>
          <p:nvPr/>
        </p:nvSpPr>
        <p:spPr>
          <a:xfrm>
            <a:off x="1224846" y="4096786"/>
            <a:ext cx="1925502" cy="369332"/>
          </a:xfrm>
          <a:prstGeom prst="rect">
            <a:avLst/>
          </a:prstGeom>
          <a:noFill/>
        </p:spPr>
        <p:txBody>
          <a:bodyPr wrap="square">
            <a:spAutoFit/>
          </a:bodyPr>
          <a:lstStyle/>
          <a:p>
            <a:pPr algn="ctr"/>
            <a:r>
              <a:rPr lang="en-US" dirty="0"/>
              <a:t>Visualize the data</a:t>
            </a:r>
            <a:endParaRPr lang="en-IN" dirty="0"/>
          </a:p>
        </p:txBody>
      </p:sp>
      <p:sp>
        <p:nvSpPr>
          <p:cNvPr id="20" name="Rectangle: Rounded Corners 19">
            <a:extLst>
              <a:ext uri="{FF2B5EF4-FFF2-40B4-BE49-F238E27FC236}">
                <a16:creationId xmlns:a16="http://schemas.microsoft.com/office/drawing/2014/main" id="{831DE20D-0522-49D6-A59E-3C81AD2739C0}"/>
              </a:ext>
            </a:extLst>
          </p:cNvPr>
          <p:cNvSpPr/>
          <p:nvPr/>
        </p:nvSpPr>
        <p:spPr>
          <a:xfrm>
            <a:off x="1242601" y="4920582"/>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92BC54FA-764D-4E2E-909E-CFBB19B73D57}"/>
              </a:ext>
            </a:extLst>
          </p:cNvPr>
          <p:cNvSpPr txBox="1"/>
          <p:nvPr/>
        </p:nvSpPr>
        <p:spPr>
          <a:xfrm>
            <a:off x="1253568" y="4977893"/>
            <a:ext cx="1925502" cy="369332"/>
          </a:xfrm>
          <a:prstGeom prst="rect">
            <a:avLst/>
          </a:prstGeom>
          <a:noFill/>
        </p:spPr>
        <p:txBody>
          <a:bodyPr wrap="square">
            <a:spAutoFit/>
          </a:bodyPr>
          <a:lstStyle/>
          <a:p>
            <a:pPr algn="ctr"/>
            <a:r>
              <a:rPr lang="en-US" dirty="0"/>
              <a:t>EDA</a:t>
            </a:r>
            <a:endParaRPr lang="en-IN" dirty="0"/>
          </a:p>
        </p:txBody>
      </p:sp>
      <p:sp>
        <p:nvSpPr>
          <p:cNvPr id="22" name="Rectangle: Rounded Corners 21">
            <a:extLst>
              <a:ext uri="{FF2B5EF4-FFF2-40B4-BE49-F238E27FC236}">
                <a16:creationId xmlns:a16="http://schemas.microsoft.com/office/drawing/2014/main" id="{23C709EA-4253-423F-BB5C-F200C0F0D04A}"/>
              </a:ext>
            </a:extLst>
          </p:cNvPr>
          <p:cNvSpPr/>
          <p:nvPr/>
        </p:nvSpPr>
        <p:spPr>
          <a:xfrm>
            <a:off x="4170498" y="209686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35027D1-6978-4EAC-8843-602C34DA6A7A}"/>
              </a:ext>
            </a:extLst>
          </p:cNvPr>
          <p:cNvSpPr/>
          <p:nvPr/>
        </p:nvSpPr>
        <p:spPr>
          <a:xfrm>
            <a:off x="4170498" y="110471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29B16099-22D2-4271-8E46-7C2590D1BE6E}"/>
              </a:ext>
            </a:extLst>
          </p:cNvPr>
          <p:cNvSpPr txBox="1"/>
          <p:nvPr/>
        </p:nvSpPr>
        <p:spPr>
          <a:xfrm>
            <a:off x="4194377" y="2235367"/>
            <a:ext cx="1925503" cy="369332"/>
          </a:xfrm>
          <a:prstGeom prst="rect">
            <a:avLst/>
          </a:prstGeom>
          <a:noFill/>
        </p:spPr>
        <p:txBody>
          <a:bodyPr wrap="square">
            <a:spAutoFit/>
          </a:bodyPr>
          <a:lstStyle/>
          <a:p>
            <a:pPr algn="ctr"/>
            <a:r>
              <a:rPr lang="en-US" dirty="0"/>
              <a:t>Model building</a:t>
            </a:r>
            <a:endParaRPr lang="en-IN" dirty="0"/>
          </a:p>
        </p:txBody>
      </p:sp>
      <p:sp>
        <p:nvSpPr>
          <p:cNvPr id="26" name="Rectangle: Rounded Corners 25">
            <a:extLst>
              <a:ext uri="{FF2B5EF4-FFF2-40B4-BE49-F238E27FC236}">
                <a16:creationId xmlns:a16="http://schemas.microsoft.com/office/drawing/2014/main" id="{FC1BA6B9-1E34-490F-A57E-FFAF48773AC7}"/>
              </a:ext>
            </a:extLst>
          </p:cNvPr>
          <p:cNvSpPr/>
          <p:nvPr/>
        </p:nvSpPr>
        <p:spPr>
          <a:xfrm>
            <a:off x="4170498" y="510695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9377373E-B16E-4D3E-9B99-E83F69750E9A}"/>
              </a:ext>
            </a:extLst>
          </p:cNvPr>
          <p:cNvSpPr txBox="1"/>
          <p:nvPr/>
        </p:nvSpPr>
        <p:spPr>
          <a:xfrm>
            <a:off x="4233774" y="5245458"/>
            <a:ext cx="1925503" cy="369332"/>
          </a:xfrm>
          <a:prstGeom prst="rect">
            <a:avLst/>
          </a:prstGeom>
          <a:noFill/>
        </p:spPr>
        <p:txBody>
          <a:bodyPr wrap="square">
            <a:spAutoFit/>
          </a:bodyPr>
          <a:lstStyle/>
          <a:p>
            <a:pPr algn="ctr"/>
            <a:r>
              <a:rPr lang="en-US" dirty="0"/>
              <a:t>Model evaluation</a:t>
            </a:r>
            <a:endParaRPr lang="en-IN" dirty="0"/>
          </a:p>
        </p:txBody>
      </p:sp>
      <p:sp>
        <p:nvSpPr>
          <p:cNvPr id="28" name="Rectangle: Rounded Corners 27">
            <a:extLst>
              <a:ext uri="{FF2B5EF4-FFF2-40B4-BE49-F238E27FC236}">
                <a16:creationId xmlns:a16="http://schemas.microsoft.com/office/drawing/2014/main" id="{6F382D7C-B83E-485F-B498-0DB5B077FD48}"/>
              </a:ext>
            </a:extLst>
          </p:cNvPr>
          <p:cNvSpPr/>
          <p:nvPr/>
        </p:nvSpPr>
        <p:spPr>
          <a:xfrm>
            <a:off x="10063652" y="1077611"/>
            <a:ext cx="994688" cy="5215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A1EE7AA-3202-45E6-9F0E-5020D36BED04}"/>
              </a:ext>
            </a:extLst>
          </p:cNvPr>
          <p:cNvSpPr txBox="1"/>
          <p:nvPr/>
        </p:nvSpPr>
        <p:spPr>
          <a:xfrm>
            <a:off x="10126547" y="1151116"/>
            <a:ext cx="868897" cy="369332"/>
          </a:xfrm>
          <a:prstGeom prst="rect">
            <a:avLst/>
          </a:prstGeom>
          <a:noFill/>
        </p:spPr>
        <p:txBody>
          <a:bodyPr wrap="square">
            <a:spAutoFit/>
          </a:bodyPr>
          <a:lstStyle/>
          <a:p>
            <a:pPr algn="ctr"/>
            <a:r>
              <a:rPr lang="en-US" dirty="0"/>
              <a:t>UI</a:t>
            </a:r>
            <a:endParaRPr lang="en-IN" dirty="0"/>
          </a:p>
        </p:txBody>
      </p:sp>
      <p:sp>
        <p:nvSpPr>
          <p:cNvPr id="32" name="TextBox 31">
            <a:extLst>
              <a:ext uri="{FF2B5EF4-FFF2-40B4-BE49-F238E27FC236}">
                <a16:creationId xmlns:a16="http://schemas.microsoft.com/office/drawing/2014/main" id="{2FE417D7-71FF-4642-B3BA-6A91E08C7ED7}"/>
              </a:ext>
            </a:extLst>
          </p:cNvPr>
          <p:cNvSpPr txBox="1"/>
          <p:nvPr/>
        </p:nvSpPr>
        <p:spPr>
          <a:xfrm>
            <a:off x="6553608" y="950822"/>
            <a:ext cx="2851957" cy="954107"/>
          </a:xfrm>
          <a:prstGeom prst="rect">
            <a:avLst/>
          </a:prstGeom>
          <a:noFill/>
        </p:spPr>
        <p:txBody>
          <a:bodyPr wrap="square">
            <a:spAutoFit/>
          </a:bodyPr>
          <a:lstStyle/>
          <a:p>
            <a:r>
              <a:rPr lang="en-US" sz="1400" i="1" dirty="0"/>
              <a:t>Normalization</a:t>
            </a:r>
          </a:p>
          <a:p>
            <a:r>
              <a:rPr lang="en-US" sz="1400" i="1" dirty="0"/>
              <a:t>Augmentation</a:t>
            </a:r>
          </a:p>
          <a:p>
            <a:r>
              <a:rPr lang="en-US" sz="1400" i="1" dirty="0"/>
              <a:t>Normalization by pixel of each image </a:t>
            </a:r>
          </a:p>
          <a:p>
            <a:r>
              <a:rPr lang="en-US" sz="1400" i="1" dirty="0"/>
              <a:t>Normalization of all image </a:t>
            </a:r>
            <a:endParaRPr lang="en-IN" sz="1400" i="1" dirty="0"/>
          </a:p>
        </p:txBody>
      </p:sp>
      <p:sp>
        <p:nvSpPr>
          <p:cNvPr id="33" name="Rectangle: Rounded Corners 32">
            <a:extLst>
              <a:ext uri="{FF2B5EF4-FFF2-40B4-BE49-F238E27FC236}">
                <a16:creationId xmlns:a16="http://schemas.microsoft.com/office/drawing/2014/main" id="{830E0C84-99D4-405A-A53E-F95F472C7DD3}"/>
              </a:ext>
            </a:extLst>
          </p:cNvPr>
          <p:cNvSpPr/>
          <p:nvPr/>
        </p:nvSpPr>
        <p:spPr>
          <a:xfrm>
            <a:off x="4170498" y="420163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B7F5D1E-6D12-41EA-931F-FF0DD1EA80D8}"/>
              </a:ext>
            </a:extLst>
          </p:cNvPr>
          <p:cNvSpPr txBox="1"/>
          <p:nvPr/>
        </p:nvSpPr>
        <p:spPr>
          <a:xfrm>
            <a:off x="4170498" y="4179697"/>
            <a:ext cx="1925503" cy="646331"/>
          </a:xfrm>
          <a:prstGeom prst="rect">
            <a:avLst/>
          </a:prstGeom>
          <a:noFill/>
        </p:spPr>
        <p:txBody>
          <a:bodyPr wrap="square">
            <a:spAutoFit/>
          </a:bodyPr>
          <a:lstStyle/>
          <a:p>
            <a:pPr algn="ctr"/>
            <a:r>
              <a:rPr lang="en-US" dirty="0"/>
              <a:t>Hyper parameter tunning</a:t>
            </a:r>
            <a:endParaRPr lang="en-IN" dirty="0"/>
          </a:p>
        </p:txBody>
      </p:sp>
      <p:sp>
        <p:nvSpPr>
          <p:cNvPr id="35" name="TextBox 34">
            <a:extLst>
              <a:ext uri="{FF2B5EF4-FFF2-40B4-BE49-F238E27FC236}">
                <a16:creationId xmlns:a16="http://schemas.microsoft.com/office/drawing/2014/main" id="{379D29EB-6861-487E-AB63-E86EBB549AB8}"/>
              </a:ext>
            </a:extLst>
          </p:cNvPr>
          <p:cNvSpPr txBox="1"/>
          <p:nvPr/>
        </p:nvSpPr>
        <p:spPr>
          <a:xfrm>
            <a:off x="6514212" y="1904929"/>
            <a:ext cx="1316121" cy="954107"/>
          </a:xfrm>
          <a:prstGeom prst="rect">
            <a:avLst/>
          </a:prstGeom>
          <a:noFill/>
        </p:spPr>
        <p:txBody>
          <a:bodyPr wrap="square">
            <a:spAutoFit/>
          </a:bodyPr>
          <a:lstStyle/>
          <a:p>
            <a:r>
              <a:rPr lang="en-US" sz="1400" i="1" dirty="0"/>
              <a:t>VGG16</a:t>
            </a:r>
          </a:p>
          <a:p>
            <a:r>
              <a:rPr lang="en-US" sz="1400" i="1" dirty="0" err="1"/>
              <a:t>Mobilenet</a:t>
            </a:r>
            <a:endParaRPr lang="en-US" sz="1400" i="1" dirty="0"/>
          </a:p>
          <a:p>
            <a:r>
              <a:rPr lang="en-US" sz="1400" i="1" dirty="0"/>
              <a:t>EfficientnetB5</a:t>
            </a:r>
          </a:p>
          <a:p>
            <a:r>
              <a:rPr lang="en-US" sz="1400" i="1" dirty="0"/>
              <a:t>EllificentnetB0</a:t>
            </a:r>
            <a:endParaRPr lang="en-IN" sz="1400" i="1" dirty="0"/>
          </a:p>
        </p:txBody>
      </p:sp>
      <p:sp>
        <p:nvSpPr>
          <p:cNvPr id="36" name="TextBox 35">
            <a:extLst>
              <a:ext uri="{FF2B5EF4-FFF2-40B4-BE49-F238E27FC236}">
                <a16:creationId xmlns:a16="http://schemas.microsoft.com/office/drawing/2014/main" id="{EA3CD451-65D2-4DF7-9631-D79B6C918271}"/>
              </a:ext>
            </a:extLst>
          </p:cNvPr>
          <p:cNvSpPr txBox="1"/>
          <p:nvPr/>
        </p:nvSpPr>
        <p:spPr>
          <a:xfrm>
            <a:off x="6577728" y="4110112"/>
            <a:ext cx="1925502" cy="738664"/>
          </a:xfrm>
          <a:prstGeom prst="rect">
            <a:avLst/>
          </a:prstGeom>
          <a:noFill/>
        </p:spPr>
        <p:txBody>
          <a:bodyPr wrap="square">
            <a:spAutoFit/>
          </a:bodyPr>
          <a:lstStyle/>
          <a:p>
            <a:r>
              <a:rPr lang="en-US" sz="1400" i="1" dirty="0"/>
              <a:t>Cyclic Learning</a:t>
            </a:r>
          </a:p>
          <a:p>
            <a:r>
              <a:rPr lang="en-US" sz="1400" i="1" dirty="0"/>
              <a:t>Progressive unfreezing</a:t>
            </a:r>
          </a:p>
          <a:p>
            <a:r>
              <a:rPr lang="en-US" sz="1400" i="1" dirty="0"/>
              <a:t>Batch number</a:t>
            </a:r>
            <a:endParaRPr lang="en-IN" sz="1400" i="1" dirty="0"/>
          </a:p>
        </p:txBody>
      </p:sp>
      <p:sp>
        <p:nvSpPr>
          <p:cNvPr id="38" name="Rectangle: Rounded Corners 37">
            <a:extLst>
              <a:ext uri="{FF2B5EF4-FFF2-40B4-BE49-F238E27FC236}">
                <a16:creationId xmlns:a16="http://schemas.microsoft.com/office/drawing/2014/main" id="{B01B9906-48C8-4D15-B7F0-DE8BBECCCD75}"/>
              </a:ext>
            </a:extLst>
          </p:cNvPr>
          <p:cNvSpPr/>
          <p:nvPr/>
        </p:nvSpPr>
        <p:spPr>
          <a:xfrm>
            <a:off x="4194377" y="3129039"/>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09D7E978-C5E9-4DD5-A52A-C24BD4682C9D}"/>
              </a:ext>
            </a:extLst>
          </p:cNvPr>
          <p:cNvSpPr txBox="1"/>
          <p:nvPr/>
        </p:nvSpPr>
        <p:spPr>
          <a:xfrm>
            <a:off x="4194376" y="3118070"/>
            <a:ext cx="1925503" cy="646331"/>
          </a:xfrm>
          <a:prstGeom prst="rect">
            <a:avLst/>
          </a:prstGeom>
          <a:noFill/>
        </p:spPr>
        <p:txBody>
          <a:bodyPr wrap="square">
            <a:spAutoFit/>
          </a:bodyPr>
          <a:lstStyle/>
          <a:p>
            <a:pPr algn="ctr"/>
            <a:r>
              <a:rPr lang="en-US" dirty="0"/>
              <a:t>Building loss criteria</a:t>
            </a:r>
            <a:endParaRPr lang="en-IN" dirty="0"/>
          </a:p>
        </p:txBody>
      </p:sp>
      <p:sp>
        <p:nvSpPr>
          <p:cNvPr id="40" name="TextBox 39">
            <a:extLst>
              <a:ext uri="{FF2B5EF4-FFF2-40B4-BE49-F238E27FC236}">
                <a16:creationId xmlns:a16="http://schemas.microsoft.com/office/drawing/2014/main" id="{E0E08E11-D310-41DF-9AAB-CA77F509D646}"/>
              </a:ext>
            </a:extLst>
          </p:cNvPr>
          <p:cNvSpPr txBox="1"/>
          <p:nvPr/>
        </p:nvSpPr>
        <p:spPr>
          <a:xfrm>
            <a:off x="6562714" y="3118070"/>
            <a:ext cx="1709925" cy="523220"/>
          </a:xfrm>
          <a:prstGeom prst="rect">
            <a:avLst/>
          </a:prstGeom>
          <a:noFill/>
        </p:spPr>
        <p:txBody>
          <a:bodyPr wrap="square">
            <a:spAutoFit/>
          </a:bodyPr>
          <a:lstStyle/>
          <a:p>
            <a:r>
              <a:rPr lang="en-US" sz="1400" i="1" dirty="0"/>
              <a:t>IOU: MSE</a:t>
            </a:r>
          </a:p>
          <a:p>
            <a:r>
              <a:rPr lang="en-US" sz="1400" i="1" dirty="0"/>
              <a:t>Categorical accuracy</a:t>
            </a:r>
            <a:endParaRPr lang="en-IN" sz="1400" i="1" dirty="0"/>
          </a:p>
        </p:txBody>
      </p:sp>
      <p:sp>
        <p:nvSpPr>
          <p:cNvPr id="41" name="Arrow: Down 40">
            <a:extLst>
              <a:ext uri="{FF2B5EF4-FFF2-40B4-BE49-F238E27FC236}">
                <a16:creationId xmlns:a16="http://schemas.microsoft.com/office/drawing/2014/main" id="{E49FE77F-C5B3-4009-AF96-A0BC9B1ED0DA}"/>
              </a:ext>
            </a:extLst>
          </p:cNvPr>
          <p:cNvSpPr/>
          <p:nvPr/>
        </p:nvSpPr>
        <p:spPr>
          <a:xfrm>
            <a:off x="2100311" y="17865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DD06EBF8-05E2-4A52-8C67-5B0CC638D59F}"/>
              </a:ext>
            </a:extLst>
          </p:cNvPr>
          <p:cNvSpPr/>
          <p:nvPr/>
        </p:nvSpPr>
        <p:spPr>
          <a:xfrm>
            <a:off x="2100311" y="301315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72A08BF-4E95-41DF-A992-45C01DDCEE73}"/>
              </a:ext>
            </a:extLst>
          </p:cNvPr>
          <p:cNvSpPr/>
          <p:nvPr/>
        </p:nvSpPr>
        <p:spPr>
          <a:xfrm>
            <a:off x="2100311" y="3760356"/>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a:extLst>
              <a:ext uri="{FF2B5EF4-FFF2-40B4-BE49-F238E27FC236}">
                <a16:creationId xmlns:a16="http://schemas.microsoft.com/office/drawing/2014/main" id="{A2F5A787-4286-445B-B371-D94066E5679F}"/>
              </a:ext>
            </a:extLst>
          </p:cNvPr>
          <p:cNvSpPr/>
          <p:nvPr/>
        </p:nvSpPr>
        <p:spPr>
          <a:xfrm>
            <a:off x="2100311" y="4540655"/>
            <a:ext cx="257452" cy="37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Down 44">
            <a:extLst>
              <a:ext uri="{FF2B5EF4-FFF2-40B4-BE49-F238E27FC236}">
                <a16:creationId xmlns:a16="http://schemas.microsoft.com/office/drawing/2014/main" id="{D2C178FE-B6F5-434C-BDF6-3DBB42FC7768}"/>
              </a:ext>
            </a:extLst>
          </p:cNvPr>
          <p:cNvSpPr/>
          <p:nvPr/>
        </p:nvSpPr>
        <p:spPr>
          <a:xfrm>
            <a:off x="5046851" y="175329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2A7B3CFB-7DC6-4091-A371-35FAF3768184}"/>
              </a:ext>
            </a:extLst>
          </p:cNvPr>
          <p:cNvSpPr/>
          <p:nvPr/>
        </p:nvSpPr>
        <p:spPr>
          <a:xfrm>
            <a:off x="5042307" y="2757849"/>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Down 46">
            <a:extLst>
              <a:ext uri="{FF2B5EF4-FFF2-40B4-BE49-F238E27FC236}">
                <a16:creationId xmlns:a16="http://schemas.microsoft.com/office/drawing/2014/main" id="{18FEE514-9A36-4A3D-BC6C-CFA428062A89}"/>
              </a:ext>
            </a:extLst>
          </p:cNvPr>
          <p:cNvSpPr/>
          <p:nvPr/>
        </p:nvSpPr>
        <p:spPr>
          <a:xfrm>
            <a:off x="5042307" y="3780322"/>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E73109EF-936C-4AFE-BAE4-F70EA9CED7E4}"/>
              </a:ext>
            </a:extLst>
          </p:cNvPr>
          <p:cNvSpPr/>
          <p:nvPr/>
        </p:nvSpPr>
        <p:spPr>
          <a:xfrm>
            <a:off x="5042307" y="483314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Elbow 49">
            <a:extLst>
              <a:ext uri="{FF2B5EF4-FFF2-40B4-BE49-F238E27FC236}">
                <a16:creationId xmlns:a16="http://schemas.microsoft.com/office/drawing/2014/main" id="{4FE53F99-B8F4-43EA-A36E-A20115470081}"/>
              </a:ext>
            </a:extLst>
          </p:cNvPr>
          <p:cNvCxnSpPr>
            <a:stCxn id="20" idx="2"/>
            <a:endCxn id="23" idx="1"/>
          </p:cNvCxnSpPr>
          <p:nvPr/>
        </p:nvCxnSpPr>
        <p:spPr>
          <a:xfrm rot="5400000" flipH="1" flipV="1">
            <a:off x="1199595" y="2433634"/>
            <a:ext cx="3976659" cy="1965146"/>
          </a:xfrm>
          <a:prstGeom prst="bentConnector4">
            <a:avLst>
              <a:gd name="adj1" fmla="val -5749"/>
              <a:gd name="adj2" fmla="val 744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2EEF98-D2F5-450E-A0C0-B19CCEF0AD79}"/>
              </a:ext>
            </a:extLst>
          </p:cNvPr>
          <p:cNvCxnSpPr>
            <a:stCxn id="27" idx="3"/>
            <a:endCxn id="28" idx="1"/>
          </p:cNvCxnSpPr>
          <p:nvPr/>
        </p:nvCxnSpPr>
        <p:spPr>
          <a:xfrm flipV="1">
            <a:off x="6159277" y="1338382"/>
            <a:ext cx="3904375" cy="4091742"/>
          </a:xfrm>
          <a:prstGeom prst="bentConnector3">
            <a:avLst>
              <a:gd name="adj1" fmla="val 8660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B69050C-ABB6-4C75-86A8-52075F830F2B}"/>
              </a:ext>
            </a:extLst>
          </p:cNvPr>
          <p:cNvSpPr/>
          <p:nvPr/>
        </p:nvSpPr>
        <p:spPr>
          <a:xfrm>
            <a:off x="3300213" y="2074208"/>
            <a:ext cx="7965549" cy="375293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5631C7DB-2A22-4F5F-B8F9-44F2CB5B5555}"/>
              </a:ext>
            </a:extLst>
          </p:cNvPr>
          <p:cNvSpPr/>
          <p:nvPr/>
        </p:nvSpPr>
        <p:spPr>
          <a:xfrm>
            <a:off x="3518490" y="1014798"/>
            <a:ext cx="7758240" cy="106409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61850A23-8F97-4371-AC75-11D25320C359}"/>
              </a:ext>
            </a:extLst>
          </p:cNvPr>
          <p:cNvSpPr/>
          <p:nvPr/>
        </p:nvSpPr>
        <p:spPr>
          <a:xfrm>
            <a:off x="1188259" y="3249401"/>
            <a:ext cx="2185998" cy="253822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CF4CC7BE-4365-4D3E-BB99-13F43673C143}"/>
              </a:ext>
            </a:extLst>
          </p:cNvPr>
          <p:cNvSpPr/>
          <p:nvPr/>
        </p:nvSpPr>
        <p:spPr>
          <a:xfrm>
            <a:off x="1223354" y="1122467"/>
            <a:ext cx="2070791" cy="93666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4688E3A-0F66-4314-A692-A745F9D8D8B7}"/>
              </a:ext>
            </a:extLst>
          </p:cNvPr>
          <p:cNvPicPr>
            <a:picLocks noChangeAspect="1"/>
          </p:cNvPicPr>
          <p:nvPr/>
        </p:nvPicPr>
        <p:blipFill>
          <a:blip r:embed="rId2"/>
          <a:stretch>
            <a:fillRect/>
          </a:stretch>
        </p:blipFill>
        <p:spPr>
          <a:xfrm>
            <a:off x="3410844" y="798853"/>
            <a:ext cx="6906071" cy="5494869"/>
          </a:xfrm>
          <a:prstGeom prst="rect">
            <a:avLst/>
          </a:prstGeom>
        </p:spPr>
      </p:pic>
      <p:sp>
        <p:nvSpPr>
          <p:cNvPr id="53" name="TextBox 52">
            <a:extLst>
              <a:ext uri="{FF2B5EF4-FFF2-40B4-BE49-F238E27FC236}">
                <a16:creationId xmlns:a16="http://schemas.microsoft.com/office/drawing/2014/main" id="{3D7529D1-0911-504F-B07D-5CA4297E3FAC}"/>
              </a:ext>
            </a:extLst>
          </p:cNvPr>
          <p:cNvSpPr txBox="1"/>
          <p:nvPr/>
        </p:nvSpPr>
        <p:spPr>
          <a:xfrm>
            <a:off x="3359142" y="407157"/>
            <a:ext cx="1591734" cy="338554"/>
          </a:xfrm>
          <a:prstGeom prst="rect">
            <a:avLst/>
          </a:prstGeom>
          <a:noFill/>
        </p:spPr>
        <p:txBody>
          <a:bodyPr wrap="square" rtlCol="0">
            <a:spAutoFit/>
          </a:bodyPr>
          <a:lstStyle/>
          <a:p>
            <a:r>
              <a:rPr lang="en-US" sz="1600" dirty="0">
                <a:solidFill>
                  <a:schemeClr val="accent1"/>
                </a:solidFill>
              </a:rPr>
              <a:t>Code </a:t>
            </a:r>
          </a:p>
        </p:txBody>
      </p:sp>
    </p:spTree>
    <p:extLst>
      <p:ext uri="{BB962C8B-B14F-4D97-AF65-F5344CB8AC3E}">
        <p14:creationId xmlns:p14="http://schemas.microsoft.com/office/powerpoint/2010/main" val="2762145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13DD-6ADD-CE4C-AEBE-B387A10458AF}"/>
              </a:ext>
            </a:extLst>
          </p:cNvPr>
          <p:cNvSpPr>
            <a:spLocks noGrp="1"/>
          </p:cNvSpPr>
          <p:nvPr>
            <p:ph type="title"/>
          </p:nvPr>
        </p:nvSpPr>
        <p:spPr>
          <a:xfrm>
            <a:off x="838200" y="365125"/>
            <a:ext cx="9292638" cy="622427"/>
          </a:xfrm>
        </p:spPr>
        <p:txBody>
          <a:bodyPr>
            <a:normAutofit/>
          </a:bodyPr>
          <a:lstStyle/>
          <a:p>
            <a:r>
              <a:rPr lang="en-US" sz="3600" b="1" dirty="0">
                <a:solidFill>
                  <a:schemeClr val="accent1">
                    <a:lumMod val="50000"/>
                  </a:schemeClr>
                </a:solidFill>
                <a:latin typeface="+mn-lt"/>
              </a:rPr>
              <a:t>User Interface Installation</a:t>
            </a:r>
          </a:p>
        </p:txBody>
      </p:sp>
      <p:sp>
        <p:nvSpPr>
          <p:cNvPr id="3" name="Content Placeholder 2">
            <a:extLst>
              <a:ext uri="{FF2B5EF4-FFF2-40B4-BE49-F238E27FC236}">
                <a16:creationId xmlns:a16="http://schemas.microsoft.com/office/drawing/2014/main" id="{5B2F19B8-39F2-6146-88C4-7C0E9CA01742}"/>
              </a:ext>
            </a:extLst>
          </p:cNvPr>
          <p:cNvSpPr>
            <a:spLocks noGrp="1"/>
          </p:cNvSpPr>
          <p:nvPr>
            <p:ph idx="1"/>
          </p:nvPr>
        </p:nvSpPr>
        <p:spPr>
          <a:xfrm>
            <a:off x="838200" y="1172218"/>
            <a:ext cx="2465658" cy="2871907"/>
          </a:xfrm>
        </p:spPr>
        <p:txBody>
          <a:bodyPr>
            <a:normAutofit fontScale="85000" lnSpcReduction="20000"/>
          </a:bodyPr>
          <a:lstStyle/>
          <a:p>
            <a:pPr marL="0" indent="0">
              <a:buNone/>
            </a:pPr>
            <a:r>
              <a:rPr lang="en-US" sz="2000" dirty="0">
                <a:solidFill>
                  <a:schemeClr val="accent1">
                    <a:lumMod val="75000"/>
                  </a:schemeClr>
                </a:solidFill>
              </a:rPr>
              <a:t> </a:t>
            </a:r>
            <a:r>
              <a:rPr lang="en-US" sz="2100" dirty="0">
                <a:solidFill>
                  <a:schemeClr val="accent1">
                    <a:lumMod val="75000"/>
                  </a:schemeClr>
                </a:solidFill>
              </a:rPr>
              <a:t>Requirements</a:t>
            </a:r>
            <a:r>
              <a:rPr lang="en-US" sz="2000" dirty="0">
                <a:solidFill>
                  <a:schemeClr val="accent1">
                    <a:lumMod val="75000"/>
                  </a:schemeClr>
                </a:solidFill>
              </a:rPr>
              <a:t>:</a:t>
            </a:r>
          </a:p>
          <a:p>
            <a:r>
              <a:rPr lang="en-US" sz="2000" dirty="0">
                <a:solidFill>
                  <a:schemeClr val="accent1">
                    <a:lumMod val="75000"/>
                  </a:schemeClr>
                </a:solidFill>
              </a:rPr>
              <a:t>Python 3.7 or above</a:t>
            </a:r>
          </a:p>
          <a:p>
            <a:r>
              <a:rPr lang="en-US" sz="2000" dirty="0" err="1">
                <a:solidFill>
                  <a:schemeClr val="accent1">
                    <a:lumMod val="75000"/>
                  </a:schemeClr>
                </a:solidFill>
              </a:rPr>
              <a:t>Streamlit</a:t>
            </a:r>
            <a:r>
              <a:rPr lang="en-US" sz="2000" dirty="0">
                <a:solidFill>
                  <a:schemeClr val="accent1">
                    <a:lumMod val="75000"/>
                  </a:schemeClr>
                </a:solidFill>
              </a:rPr>
              <a:t> v 0.77</a:t>
            </a:r>
          </a:p>
          <a:p>
            <a:r>
              <a:rPr lang="en-US" sz="2000" dirty="0">
                <a:solidFill>
                  <a:schemeClr val="accent1">
                    <a:lumMod val="75000"/>
                  </a:schemeClr>
                </a:solidFill>
              </a:rPr>
              <a:t>Pandas 1.2.1</a:t>
            </a:r>
          </a:p>
          <a:p>
            <a:r>
              <a:rPr lang="en-US" sz="2000" dirty="0" err="1">
                <a:solidFill>
                  <a:schemeClr val="accent1">
                    <a:lumMod val="75000"/>
                  </a:schemeClr>
                </a:solidFill>
              </a:rPr>
              <a:t>Numpy</a:t>
            </a:r>
            <a:r>
              <a:rPr lang="en-US" sz="2000" dirty="0">
                <a:solidFill>
                  <a:schemeClr val="accent1">
                    <a:lumMod val="75000"/>
                  </a:schemeClr>
                </a:solidFill>
              </a:rPr>
              <a:t> 1.19</a:t>
            </a:r>
          </a:p>
          <a:p>
            <a:r>
              <a:rPr lang="en-US" sz="2000" dirty="0" err="1">
                <a:solidFill>
                  <a:schemeClr val="accent1">
                    <a:lumMod val="75000"/>
                  </a:schemeClr>
                </a:solidFill>
              </a:rPr>
              <a:t>Tensorflow</a:t>
            </a:r>
            <a:r>
              <a:rPr lang="en-US" sz="2000" dirty="0">
                <a:solidFill>
                  <a:schemeClr val="accent1">
                    <a:lumMod val="75000"/>
                  </a:schemeClr>
                </a:solidFill>
              </a:rPr>
              <a:t> 2.4</a:t>
            </a:r>
          </a:p>
          <a:p>
            <a:r>
              <a:rPr lang="en-US" sz="2000" dirty="0" err="1">
                <a:solidFill>
                  <a:schemeClr val="accent1">
                    <a:lumMod val="75000"/>
                  </a:schemeClr>
                </a:solidFill>
              </a:rPr>
              <a:t>Sklearn</a:t>
            </a:r>
            <a:r>
              <a:rPr lang="en-US" sz="2000" dirty="0">
                <a:solidFill>
                  <a:schemeClr val="accent1">
                    <a:lumMod val="75000"/>
                  </a:schemeClr>
                </a:solidFill>
              </a:rPr>
              <a:t> 0.24</a:t>
            </a:r>
          </a:p>
          <a:p>
            <a:r>
              <a:rPr lang="en-US" sz="2000" dirty="0">
                <a:solidFill>
                  <a:schemeClr val="accent1">
                    <a:lumMod val="75000"/>
                  </a:schemeClr>
                </a:solidFill>
              </a:rPr>
              <a:t>Matplotlib</a:t>
            </a:r>
          </a:p>
          <a:p>
            <a:r>
              <a:rPr lang="en-US" sz="2000" dirty="0" err="1">
                <a:solidFill>
                  <a:schemeClr val="accent1">
                    <a:lumMod val="75000"/>
                  </a:schemeClr>
                </a:solidFill>
              </a:rPr>
              <a:t>Albumentations</a:t>
            </a:r>
            <a:r>
              <a:rPr lang="en-US" sz="2000" dirty="0">
                <a:solidFill>
                  <a:schemeClr val="accent1">
                    <a:lumMod val="75000"/>
                  </a:schemeClr>
                </a:solidFill>
              </a:rPr>
              <a:t> 0.5.2</a:t>
            </a:r>
          </a:p>
          <a:p>
            <a:pPr marL="0" indent="0">
              <a:buNone/>
            </a:pPr>
            <a:endParaRPr lang="en-US" sz="2400" dirty="0">
              <a:solidFill>
                <a:srgbClr val="0070C0"/>
              </a:solidFill>
              <a:latin typeface="+mj-lt"/>
            </a:endParaRPr>
          </a:p>
        </p:txBody>
      </p:sp>
      <p:sp>
        <p:nvSpPr>
          <p:cNvPr id="4" name="TextBox 3">
            <a:extLst>
              <a:ext uri="{FF2B5EF4-FFF2-40B4-BE49-F238E27FC236}">
                <a16:creationId xmlns:a16="http://schemas.microsoft.com/office/drawing/2014/main" id="{A98BA4B9-082B-B840-84F0-0CD050FAC0AF}"/>
              </a:ext>
            </a:extLst>
          </p:cNvPr>
          <p:cNvSpPr txBox="1"/>
          <p:nvPr/>
        </p:nvSpPr>
        <p:spPr>
          <a:xfrm>
            <a:off x="3694589" y="1745713"/>
            <a:ext cx="6914562" cy="1754326"/>
          </a:xfrm>
          <a:prstGeom prst="rect">
            <a:avLst/>
          </a:prstGeom>
          <a:noFill/>
        </p:spPr>
        <p:txBody>
          <a:bodyPr wrap="square" rtlCol="0">
            <a:spAutoFit/>
          </a:bodyPr>
          <a:lstStyle/>
          <a:p>
            <a:r>
              <a:rPr lang="en-US" dirty="0">
                <a:solidFill>
                  <a:schemeClr val="accent1">
                    <a:lumMod val="75000"/>
                  </a:schemeClr>
                </a:solidFill>
              </a:rPr>
              <a:t>Download Pre-trained model weights :</a:t>
            </a:r>
          </a:p>
          <a:p>
            <a:r>
              <a:rPr lang="en-US" dirty="0">
                <a:solidFill>
                  <a:schemeClr val="accent1">
                    <a:lumMod val="75000"/>
                  </a:schemeClr>
                </a:solidFill>
              </a:rPr>
              <a:t> </a:t>
            </a:r>
            <a:r>
              <a:rPr lang="en-US" dirty="0">
                <a:solidFill>
                  <a:schemeClr val="accent1">
                    <a:lumMod val="75000"/>
                  </a:schemeClr>
                </a:solidFill>
                <a:hlinkClick r:id="rId2"/>
              </a:rPr>
              <a:t>https://drive.google.com/drive/folders/1tyxRuRLw3Ccw0Q7-hoDOqj4pJfdFml8p</a:t>
            </a:r>
            <a:r>
              <a:rPr lang="en-US" dirty="0">
                <a:solidFill>
                  <a:schemeClr val="accent1">
                    <a:lumMod val="75000"/>
                  </a:schemeClr>
                </a:solidFill>
              </a:rPr>
              <a:t>.  </a:t>
            </a:r>
          </a:p>
          <a:p>
            <a:r>
              <a:rPr lang="en-US" b="1" i="1" dirty="0">
                <a:solidFill>
                  <a:srgbClr val="00B050"/>
                </a:solidFill>
              </a:rPr>
              <a:t>In case these are not downloaded, it will automatically be downloaded in working directory but will take some time</a:t>
            </a:r>
          </a:p>
          <a:p>
            <a:endParaRPr lang="en-US" dirty="0">
              <a:solidFill>
                <a:schemeClr val="accent1">
                  <a:lumMod val="75000"/>
                </a:schemeClr>
              </a:solidFill>
            </a:endParaRPr>
          </a:p>
        </p:txBody>
      </p:sp>
      <p:sp>
        <p:nvSpPr>
          <p:cNvPr id="6" name="TextBox 5">
            <a:extLst>
              <a:ext uri="{FF2B5EF4-FFF2-40B4-BE49-F238E27FC236}">
                <a16:creationId xmlns:a16="http://schemas.microsoft.com/office/drawing/2014/main" id="{7A6D2764-F972-554F-8A20-DB6447F1FFA6}"/>
              </a:ext>
            </a:extLst>
          </p:cNvPr>
          <p:cNvSpPr txBox="1"/>
          <p:nvPr/>
        </p:nvSpPr>
        <p:spPr>
          <a:xfrm>
            <a:off x="3774600" y="1330215"/>
            <a:ext cx="7552530" cy="369332"/>
          </a:xfrm>
          <a:prstGeom prst="rect">
            <a:avLst/>
          </a:prstGeom>
          <a:noFill/>
        </p:spPr>
        <p:txBody>
          <a:bodyPr wrap="square" rtlCol="0">
            <a:spAutoFit/>
          </a:bodyPr>
          <a:lstStyle/>
          <a:p>
            <a:r>
              <a:rPr lang="en-US" dirty="0">
                <a:solidFill>
                  <a:schemeClr val="accent1">
                    <a:lumMod val="75000"/>
                  </a:schemeClr>
                </a:solidFill>
              </a:rPr>
              <a:t>Code file : AIML_Capstone_CV_CarDetection_MarsGrp2CV2_UICode.py</a:t>
            </a:r>
          </a:p>
        </p:txBody>
      </p:sp>
      <p:sp>
        <p:nvSpPr>
          <p:cNvPr id="7" name="Content Placeholder 2">
            <a:extLst>
              <a:ext uri="{FF2B5EF4-FFF2-40B4-BE49-F238E27FC236}">
                <a16:creationId xmlns:a16="http://schemas.microsoft.com/office/drawing/2014/main" id="{7EC9EA61-CFB2-6D4F-9854-7924FC6A1B8F}"/>
              </a:ext>
            </a:extLst>
          </p:cNvPr>
          <p:cNvSpPr txBox="1">
            <a:spLocks/>
          </p:cNvSpPr>
          <p:nvPr/>
        </p:nvSpPr>
        <p:spPr>
          <a:xfrm>
            <a:off x="3694589" y="3684179"/>
            <a:ext cx="8127955" cy="1617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solidFill>
                <a:schemeClr val="accent1">
                  <a:lumMod val="75000"/>
                </a:schemeClr>
              </a:solidFill>
            </a:endParaRPr>
          </a:p>
          <a:p>
            <a:r>
              <a:rPr lang="en-US" sz="1800" dirty="0">
                <a:solidFill>
                  <a:schemeClr val="accent1">
                    <a:lumMod val="75000"/>
                  </a:schemeClr>
                </a:solidFill>
              </a:rPr>
              <a:t>Download the </a:t>
            </a:r>
            <a:r>
              <a:rPr lang="en-US" sz="1800" dirty="0" err="1">
                <a:solidFill>
                  <a:schemeClr val="accent1">
                    <a:lumMod val="75000"/>
                  </a:schemeClr>
                </a:solidFill>
              </a:rPr>
              <a:t>Streamlit</a:t>
            </a:r>
            <a:r>
              <a:rPr lang="en-US" sz="1800" dirty="0">
                <a:solidFill>
                  <a:schemeClr val="accent1">
                    <a:lumMod val="75000"/>
                  </a:schemeClr>
                </a:solidFill>
              </a:rPr>
              <a:t> Code file </a:t>
            </a:r>
          </a:p>
          <a:p>
            <a:r>
              <a:rPr lang="en-US" sz="1800" dirty="0">
                <a:solidFill>
                  <a:schemeClr val="accent1">
                    <a:lumMod val="75000"/>
                  </a:schemeClr>
                </a:solidFill>
              </a:rPr>
              <a:t>Check access to the Pre-trained model weights folder. The </a:t>
            </a:r>
            <a:r>
              <a:rPr lang="en-US" sz="1800" dirty="0" err="1">
                <a:solidFill>
                  <a:schemeClr val="accent1">
                    <a:lumMod val="75000"/>
                  </a:schemeClr>
                </a:solidFill>
              </a:rPr>
              <a:t>streamlit</a:t>
            </a:r>
            <a:r>
              <a:rPr lang="en-US" sz="1800" dirty="0">
                <a:solidFill>
                  <a:schemeClr val="accent1">
                    <a:lumMod val="75000"/>
                  </a:schemeClr>
                </a:solidFill>
              </a:rPr>
              <a:t> code will automatically download the weights to the directory.</a:t>
            </a:r>
            <a:endParaRPr lang="en-US" sz="1800" dirty="0">
              <a:solidFill>
                <a:srgbClr val="002060"/>
              </a:solidFill>
            </a:endParaRPr>
          </a:p>
          <a:p>
            <a:pPr marL="0" indent="0">
              <a:buFont typeface="Arial" panose="020B0604020202020204" pitchFamily="34" charset="0"/>
              <a:buNone/>
            </a:pPr>
            <a:endParaRPr lang="en-US" sz="1800" dirty="0">
              <a:solidFill>
                <a:srgbClr val="0070C0"/>
              </a:solidFill>
              <a:latin typeface="+mj-lt"/>
            </a:endParaRPr>
          </a:p>
        </p:txBody>
      </p:sp>
      <p:sp>
        <p:nvSpPr>
          <p:cNvPr id="5" name="TextBox 4">
            <a:extLst>
              <a:ext uri="{FF2B5EF4-FFF2-40B4-BE49-F238E27FC236}">
                <a16:creationId xmlns:a16="http://schemas.microsoft.com/office/drawing/2014/main" id="{0369902D-DEA2-6347-9478-B9ACBBEC3606}"/>
              </a:ext>
            </a:extLst>
          </p:cNvPr>
          <p:cNvSpPr txBox="1"/>
          <p:nvPr/>
        </p:nvSpPr>
        <p:spPr>
          <a:xfrm>
            <a:off x="3687018" y="3546205"/>
            <a:ext cx="6443820" cy="369332"/>
          </a:xfrm>
          <a:prstGeom prst="rect">
            <a:avLst/>
          </a:prstGeom>
          <a:noFill/>
        </p:spPr>
        <p:txBody>
          <a:bodyPr wrap="square" rtlCol="0">
            <a:spAutoFit/>
          </a:bodyPr>
          <a:lstStyle/>
          <a:p>
            <a:r>
              <a:rPr lang="en-US" dirty="0">
                <a:solidFill>
                  <a:srgbClr val="7030A0"/>
                </a:solidFill>
              </a:rPr>
              <a:t>To Make Predictions Using the Pre-trained Models:</a:t>
            </a:r>
          </a:p>
        </p:txBody>
      </p:sp>
    </p:spTree>
    <p:extLst>
      <p:ext uri="{BB962C8B-B14F-4D97-AF65-F5344CB8AC3E}">
        <p14:creationId xmlns:p14="http://schemas.microsoft.com/office/powerpoint/2010/main" val="361869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50000"/>
                  </a:schemeClr>
                </a:solidFill>
              </a:rPr>
              <a:t>User Interface Run</a:t>
            </a:r>
            <a:endParaRPr lang="en-US" dirty="0"/>
          </a:p>
        </p:txBody>
      </p:sp>
      <p:pic>
        <p:nvPicPr>
          <p:cNvPr id="4" name="Content Placeholder 3"/>
          <p:cNvPicPr>
            <a:picLocks noGrp="1" noChangeAspect="1"/>
          </p:cNvPicPr>
          <p:nvPr>
            <p:ph idx="1"/>
          </p:nvPr>
        </p:nvPicPr>
        <p:blipFill>
          <a:blip r:embed="rId2"/>
          <a:stretch>
            <a:fillRect/>
          </a:stretch>
        </p:blipFill>
        <p:spPr>
          <a:xfrm>
            <a:off x="982807" y="2114189"/>
            <a:ext cx="5840054" cy="2282320"/>
          </a:xfrm>
          <a:prstGeom prst="rect">
            <a:avLst/>
          </a:prstGeom>
        </p:spPr>
      </p:pic>
      <p:sp>
        <p:nvSpPr>
          <p:cNvPr id="6" name="Content Placeholder 2">
            <a:extLst>
              <a:ext uri="{FF2B5EF4-FFF2-40B4-BE49-F238E27FC236}">
                <a16:creationId xmlns:a16="http://schemas.microsoft.com/office/drawing/2014/main" id="{7EC9EA61-CFB2-6D4F-9854-7924FC6A1B8F}"/>
              </a:ext>
            </a:extLst>
          </p:cNvPr>
          <p:cNvSpPr txBox="1">
            <a:spLocks/>
          </p:cNvSpPr>
          <p:nvPr/>
        </p:nvSpPr>
        <p:spPr>
          <a:xfrm>
            <a:off x="702007" y="1153415"/>
            <a:ext cx="8127955" cy="1100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solidFill>
                <a:schemeClr val="accent1">
                  <a:lumMod val="75000"/>
                </a:schemeClr>
              </a:solidFill>
            </a:endParaRPr>
          </a:p>
          <a:p>
            <a:r>
              <a:rPr lang="en-US" sz="1800" dirty="0">
                <a:solidFill>
                  <a:schemeClr val="accent1">
                    <a:lumMod val="75000"/>
                  </a:schemeClr>
                </a:solidFill>
              </a:rPr>
              <a:t>After downloading the source please change the following paths for the dataset in the source file </a:t>
            </a:r>
          </a:p>
          <a:p>
            <a:endParaRPr lang="en-US" sz="1800" dirty="0">
              <a:solidFill>
                <a:schemeClr val="accent1">
                  <a:lumMod val="75000"/>
                </a:schemeClr>
              </a:solidFill>
            </a:endParaRPr>
          </a:p>
          <a:p>
            <a:pPr marL="0" indent="0">
              <a:buFont typeface="Arial" panose="020B0604020202020204" pitchFamily="34" charset="0"/>
              <a:buNone/>
            </a:pPr>
            <a:endParaRPr lang="en-US" sz="1800" dirty="0">
              <a:solidFill>
                <a:srgbClr val="0070C0"/>
              </a:solidFill>
              <a:latin typeface="+mj-lt"/>
            </a:endParaRPr>
          </a:p>
        </p:txBody>
      </p:sp>
      <p:sp>
        <p:nvSpPr>
          <p:cNvPr id="7" name="Rectangle 6"/>
          <p:cNvSpPr/>
          <p:nvPr/>
        </p:nvSpPr>
        <p:spPr>
          <a:xfrm>
            <a:off x="982806" y="4611454"/>
            <a:ext cx="8004175" cy="923330"/>
          </a:xfrm>
          <a:prstGeom prst="rect">
            <a:avLst/>
          </a:prstGeom>
        </p:spPr>
        <p:txBody>
          <a:bodyPr wrap="square">
            <a:spAutoFit/>
          </a:bodyPr>
          <a:lstStyle/>
          <a:p>
            <a:r>
              <a:rPr lang="en-US" dirty="0">
                <a:solidFill>
                  <a:schemeClr val="accent1">
                    <a:lumMod val="75000"/>
                  </a:schemeClr>
                </a:solidFill>
              </a:rPr>
              <a:t>Run the </a:t>
            </a:r>
            <a:r>
              <a:rPr lang="en-US" dirty="0" err="1">
                <a:solidFill>
                  <a:schemeClr val="accent1">
                    <a:lumMod val="75000"/>
                  </a:schemeClr>
                </a:solidFill>
              </a:rPr>
              <a:t>Streamlit</a:t>
            </a:r>
            <a:r>
              <a:rPr lang="en-US" dirty="0">
                <a:solidFill>
                  <a:schemeClr val="accent1">
                    <a:lumMod val="75000"/>
                  </a:schemeClr>
                </a:solidFill>
              </a:rPr>
              <a:t> code file using the command </a:t>
            </a:r>
          </a:p>
          <a:p>
            <a:r>
              <a:rPr lang="en-US" b="1" dirty="0">
                <a:solidFill>
                  <a:schemeClr val="accent1">
                    <a:lumMod val="75000"/>
                  </a:schemeClr>
                </a:solidFill>
              </a:rPr>
              <a:t>          % </a:t>
            </a:r>
            <a:r>
              <a:rPr lang="en-US" b="1" i="1" dirty="0" err="1">
                <a:solidFill>
                  <a:schemeClr val="accent1">
                    <a:lumMod val="75000"/>
                  </a:schemeClr>
                </a:solidFill>
              </a:rPr>
              <a:t>streamlit</a:t>
            </a:r>
            <a:r>
              <a:rPr lang="en-US" b="1" i="1" dirty="0">
                <a:solidFill>
                  <a:schemeClr val="accent1">
                    <a:lumMod val="75000"/>
                  </a:schemeClr>
                </a:solidFill>
              </a:rPr>
              <a:t> run AIML_Capstone_CV_CarDetection_MarsGrp2CV2_UICode.py</a:t>
            </a:r>
          </a:p>
          <a:p>
            <a:endParaRPr lang="en-US" dirty="0">
              <a:solidFill>
                <a:srgbClr val="002060"/>
              </a:solidFill>
            </a:endParaRPr>
          </a:p>
        </p:txBody>
      </p:sp>
    </p:spTree>
    <p:extLst>
      <p:ext uri="{BB962C8B-B14F-4D97-AF65-F5344CB8AC3E}">
        <p14:creationId xmlns:p14="http://schemas.microsoft.com/office/powerpoint/2010/main" val="4124387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CCB0-1B07-584D-A229-F061678F07E0}"/>
              </a:ext>
            </a:extLst>
          </p:cNvPr>
          <p:cNvSpPr>
            <a:spLocks noGrp="1"/>
          </p:cNvSpPr>
          <p:nvPr>
            <p:ph type="title"/>
          </p:nvPr>
        </p:nvSpPr>
        <p:spPr>
          <a:xfrm>
            <a:off x="711200" y="191314"/>
            <a:ext cx="10642600" cy="738187"/>
          </a:xfrm>
        </p:spPr>
        <p:txBody>
          <a:bodyPr>
            <a:normAutofit/>
          </a:bodyPr>
          <a:lstStyle/>
          <a:p>
            <a:r>
              <a:rPr lang="en-US" sz="3600" b="1" dirty="0">
                <a:solidFill>
                  <a:schemeClr val="accent1">
                    <a:lumMod val="50000"/>
                  </a:schemeClr>
                </a:solidFill>
                <a:latin typeface="+mn-lt"/>
              </a:rPr>
              <a:t>Summary</a:t>
            </a:r>
          </a:p>
        </p:txBody>
      </p:sp>
      <p:sp>
        <p:nvSpPr>
          <p:cNvPr id="3" name="Content Placeholder 2">
            <a:extLst>
              <a:ext uri="{FF2B5EF4-FFF2-40B4-BE49-F238E27FC236}">
                <a16:creationId xmlns:a16="http://schemas.microsoft.com/office/drawing/2014/main" id="{139D37DD-9528-5446-875F-E72BD995B144}"/>
              </a:ext>
            </a:extLst>
          </p:cNvPr>
          <p:cNvSpPr>
            <a:spLocks noGrp="1"/>
          </p:cNvSpPr>
          <p:nvPr>
            <p:ph idx="1"/>
          </p:nvPr>
        </p:nvSpPr>
        <p:spPr>
          <a:xfrm>
            <a:off x="711200" y="1016000"/>
            <a:ext cx="10579100" cy="4938714"/>
          </a:xfrm>
        </p:spPr>
        <p:txBody>
          <a:bodyPr>
            <a:normAutofit fontScale="92500" lnSpcReduction="20000"/>
          </a:bodyPr>
          <a:lstStyle/>
          <a:p>
            <a:pPr marL="0" indent="0">
              <a:buNone/>
            </a:pPr>
            <a:r>
              <a:rPr lang="en-US" sz="2400" dirty="0">
                <a:solidFill>
                  <a:schemeClr val="accent1">
                    <a:lumMod val="75000"/>
                  </a:schemeClr>
                </a:solidFill>
              </a:rPr>
              <a:t>Objective: To create a Deep Learning based model for Car detection</a:t>
            </a:r>
          </a:p>
          <a:p>
            <a:pPr marL="0" indent="0">
              <a:buNone/>
            </a:pPr>
            <a:r>
              <a:rPr lang="en-US" sz="2400" dirty="0">
                <a:solidFill>
                  <a:schemeClr val="accent1">
                    <a:lumMod val="75000"/>
                  </a:schemeClr>
                </a:solidFill>
              </a:rPr>
              <a:t>Tasks completed to achieve this:</a:t>
            </a:r>
          </a:p>
          <a:p>
            <a:r>
              <a:rPr lang="en-US" sz="2400" dirty="0">
                <a:solidFill>
                  <a:schemeClr val="accent1">
                    <a:lumMod val="75000"/>
                  </a:schemeClr>
                </a:solidFill>
              </a:rPr>
              <a:t>Images imported and mapped to its classes  and annotations made </a:t>
            </a:r>
          </a:p>
          <a:p>
            <a:r>
              <a:rPr lang="en-US" sz="2400" dirty="0">
                <a:solidFill>
                  <a:schemeClr val="accent1">
                    <a:lumMod val="75000"/>
                  </a:schemeClr>
                </a:solidFill>
              </a:rPr>
              <a:t>Exploratory Data analysis and steps for preprocessing identified</a:t>
            </a:r>
          </a:p>
          <a:p>
            <a:r>
              <a:rPr lang="en-US" sz="2400" dirty="0">
                <a:solidFill>
                  <a:schemeClr val="accent1">
                    <a:lumMod val="75000"/>
                  </a:schemeClr>
                </a:solidFill>
              </a:rPr>
              <a:t>Preprocessing of data – normalization and resizing of images and bounding boxes done along with data augmentation to improve model performance and reduce generalization error</a:t>
            </a:r>
          </a:p>
          <a:p>
            <a:r>
              <a:rPr lang="en-US" sz="2400" dirty="0">
                <a:solidFill>
                  <a:schemeClr val="accent1">
                    <a:lumMod val="75000"/>
                  </a:schemeClr>
                </a:solidFill>
              </a:rPr>
              <a:t>Trained and Tested a set of CNN based models and other hybrid architectures and models evaluated based on relevant performance measures .</a:t>
            </a:r>
          </a:p>
          <a:p>
            <a:r>
              <a:rPr lang="en-US" sz="2400" dirty="0">
                <a:solidFill>
                  <a:schemeClr val="accent1">
                    <a:lumMod val="75000"/>
                  </a:schemeClr>
                </a:solidFill>
              </a:rPr>
              <a:t>Learning Rate Finder, Cyclic Learning Rate, progressive unfreezing, batch size , dropout techniques applied to improve performance</a:t>
            </a:r>
          </a:p>
          <a:p>
            <a:r>
              <a:rPr lang="en-US" sz="2400" dirty="0">
                <a:solidFill>
                  <a:schemeClr val="accent1">
                    <a:lumMod val="75000"/>
                  </a:schemeClr>
                </a:solidFill>
              </a:rPr>
              <a:t>EfficientNetB5 gave the best results in terms of classification  and localization (&gt;85%). Best Model pickled and saved</a:t>
            </a:r>
          </a:p>
          <a:p>
            <a:r>
              <a:rPr lang="en-US" sz="2400" dirty="0">
                <a:solidFill>
                  <a:schemeClr val="accent1">
                    <a:lumMod val="75000"/>
                  </a:schemeClr>
                </a:solidFill>
              </a:rPr>
              <a:t>User interface created using </a:t>
            </a:r>
            <a:r>
              <a:rPr lang="en-US" sz="2400" dirty="0" err="1">
                <a:solidFill>
                  <a:schemeClr val="accent1">
                    <a:lumMod val="75000"/>
                  </a:schemeClr>
                </a:solidFill>
              </a:rPr>
              <a:t>Streamlit</a:t>
            </a:r>
            <a:r>
              <a:rPr lang="en-US" sz="2400" dirty="0">
                <a:solidFill>
                  <a:schemeClr val="accent1">
                    <a:lumMod val="75000"/>
                  </a:schemeClr>
                </a:solidFill>
              </a:rPr>
              <a:t>  for loading data and visualization, training and inference based on pretrained models and provide comparison across the models. </a:t>
            </a: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dirty="0"/>
          </a:p>
        </p:txBody>
      </p:sp>
    </p:spTree>
    <p:extLst>
      <p:ext uri="{BB962C8B-B14F-4D97-AF65-F5344CB8AC3E}">
        <p14:creationId xmlns:p14="http://schemas.microsoft.com/office/powerpoint/2010/main" val="3540022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CCB0-1B07-584D-A229-F061678F07E0}"/>
              </a:ext>
            </a:extLst>
          </p:cNvPr>
          <p:cNvSpPr>
            <a:spLocks noGrp="1"/>
          </p:cNvSpPr>
          <p:nvPr>
            <p:ph type="title"/>
          </p:nvPr>
        </p:nvSpPr>
        <p:spPr>
          <a:xfrm>
            <a:off x="711200" y="240742"/>
            <a:ext cx="10642600" cy="738187"/>
          </a:xfrm>
        </p:spPr>
        <p:txBody>
          <a:bodyPr>
            <a:normAutofit fontScale="90000"/>
          </a:bodyPr>
          <a:lstStyle/>
          <a:p>
            <a:r>
              <a:rPr lang="en-US" sz="3600" b="1" dirty="0">
                <a:solidFill>
                  <a:schemeClr val="accent1">
                    <a:lumMod val="50000"/>
                  </a:schemeClr>
                </a:solidFill>
                <a:latin typeface="+mn-lt"/>
              </a:rPr>
              <a:t>Implications of solution to business domain and Limitations</a:t>
            </a:r>
          </a:p>
        </p:txBody>
      </p:sp>
      <p:sp>
        <p:nvSpPr>
          <p:cNvPr id="3" name="Content Placeholder 2">
            <a:extLst>
              <a:ext uri="{FF2B5EF4-FFF2-40B4-BE49-F238E27FC236}">
                <a16:creationId xmlns:a16="http://schemas.microsoft.com/office/drawing/2014/main" id="{139D37DD-9528-5446-875F-E72BD995B144}"/>
              </a:ext>
            </a:extLst>
          </p:cNvPr>
          <p:cNvSpPr>
            <a:spLocks noGrp="1"/>
          </p:cNvSpPr>
          <p:nvPr>
            <p:ph idx="1"/>
          </p:nvPr>
        </p:nvSpPr>
        <p:spPr>
          <a:xfrm>
            <a:off x="711200" y="1016000"/>
            <a:ext cx="10642600" cy="5104384"/>
          </a:xfrm>
        </p:spPr>
        <p:txBody>
          <a:bodyPr>
            <a:normAutofit fontScale="92500" lnSpcReduction="10000"/>
          </a:bodyPr>
          <a:lstStyle/>
          <a:p>
            <a:pPr marL="0" indent="0">
              <a:buNone/>
            </a:pPr>
            <a:r>
              <a:rPr lang="en-US" sz="2400" dirty="0">
                <a:solidFill>
                  <a:schemeClr val="accent1">
                    <a:lumMod val="75000"/>
                  </a:schemeClr>
                </a:solidFill>
              </a:rPr>
              <a:t>The solution can be used in various business applications  to identify cars by make or model based on images captured.</a:t>
            </a:r>
          </a:p>
          <a:p>
            <a:pPr marL="0" indent="0">
              <a:buNone/>
            </a:pPr>
            <a:r>
              <a:rPr lang="en-US" sz="2400" dirty="0">
                <a:solidFill>
                  <a:schemeClr val="accent1">
                    <a:lumMod val="75000"/>
                  </a:schemeClr>
                </a:solidFill>
              </a:rPr>
              <a:t>EfficientNetB5 model was able to predict with around 87% accuracy and IOU of 0.89</a:t>
            </a:r>
          </a:p>
          <a:p>
            <a:pPr marL="0" indent="0">
              <a:buNone/>
            </a:pPr>
            <a:endParaRPr lang="en-US" sz="2400" dirty="0">
              <a:solidFill>
                <a:schemeClr val="accent1">
                  <a:lumMod val="75000"/>
                </a:schemeClr>
              </a:solidFill>
            </a:endParaRPr>
          </a:p>
          <a:p>
            <a:pPr marL="0" indent="0">
              <a:buNone/>
            </a:pPr>
            <a:r>
              <a:rPr lang="en-US" sz="2400" dirty="0">
                <a:solidFill>
                  <a:schemeClr val="accent1">
                    <a:lumMod val="75000"/>
                  </a:schemeClr>
                </a:solidFill>
              </a:rPr>
              <a:t>Limitations:</a:t>
            </a:r>
          </a:p>
          <a:p>
            <a:pPr marL="0" indent="0">
              <a:buNone/>
            </a:pPr>
            <a:r>
              <a:rPr lang="en-US" sz="2400" dirty="0">
                <a:solidFill>
                  <a:schemeClr val="accent1">
                    <a:lumMod val="75000"/>
                  </a:schemeClr>
                </a:solidFill>
              </a:rPr>
              <a:t>The current solution is able to achieve only overall accuracy 87% with an IOU of .89. The precision varies from 0.7 to greater than 0.9 and similarly with recall which indicates there is still possibility of Type 1 and Type 2 errors, indicating there is still window for improvement .</a:t>
            </a:r>
          </a:p>
          <a:p>
            <a:pPr marL="0" indent="0">
              <a:buNone/>
            </a:pPr>
            <a:r>
              <a:rPr lang="en-US" sz="2400" dirty="0">
                <a:solidFill>
                  <a:schemeClr val="accent1">
                    <a:lumMod val="75000"/>
                  </a:schemeClr>
                </a:solidFill>
              </a:rPr>
              <a:t> </a:t>
            </a:r>
          </a:p>
          <a:p>
            <a:pPr marL="0" indent="0">
              <a:buNone/>
            </a:pPr>
            <a:r>
              <a:rPr lang="en-US" sz="2400" dirty="0">
                <a:solidFill>
                  <a:schemeClr val="accent1">
                    <a:lumMod val="75000"/>
                  </a:schemeClr>
                </a:solidFill>
              </a:rPr>
              <a:t>What can be done to enhance the solution:</a:t>
            </a:r>
          </a:p>
          <a:p>
            <a:r>
              <a:rPr lang="en-US" sz="2400" dirty="0">
                <a:solidFill>
                  <a:schemeClr val="accent1">
                    <a:lumMod val="75000"/>
                  </a:schemeClr>
                </a:solidFill>
              </a:rPr>
              <a:t>Use </a:t>
            </a:r>
            <a:r>
              <a:rPr lang="en-US" sz="2400" dirty="0" err="1">
                <a:solidFill>
                  <a:schemeClr val="accent1">
                    <a:lumMod val="75000"/>
                  </a:schemeClr>
                </a:solidFill>
              </a:rPr>
              <a:t>explainability</a:t>
            </a:r>
            <a:r>
              <a:rPr lang="en-US" sz="2400" dirty="0">
                <a:solidFill>
                  <a:schemeClr val="accent1">
                    <a:lumMod val="75000"/>
                  </a:schemeClr>
                </a:solidFill>
              </a:rPr>
              <a:t> methods to help interpret the behavior of the model and understand how classification is being performed </a:t>
            </a:r>
          </a:p>
          <a:p>
            <a:r>
              <a:rPr lang="en-US" sz="2400" dirty="0">
                <a:solidFill>
                  <a:schemeClr val="accent1">
                    <a:lumMod val="75000"/>
                  </a:schemeClr>
                </a:solidFill>
              </a:rPr>
              <a:t>Use more images / images that are distinct from the existing images and retrain the existing solution</a:t>
            </a:r>
          </a:p>
          <a:p>
            <a:pPr marL="0" indent="0">
              <a:buNone/>
            </a:pPr>
            <a:endParaRPr lang="en-US" sz="2400" dirty="0">
              <a:solidFill>
                <a:schemeClr val="accent1">
                  <a:lumMod val="50000"/>
                </a:schemeClr>
              </a:solidFill>
            </a:endParaRPr>
          </a:p>
          <a:p>
            <a:pPr marL="0" indent="0">
              <a:buNone/>
            </a:pPr>
            <a:endParaRPr lang="en-US" sz="2400" dirty="0">
              <a:solidFill>
                <a:schemeClr val="accent1">
                  <a:lumMod val="50000"/>
                </a:schemeClr>
              </a:solidFill>
            </a:endParaRPr>
          </a:p>
          <a:p>
            <a:pPr marL="0" indent="0">
              <a:buNone/>
            </a:pPr>
            <a:endParaRPr lang="en-US" sz="2400" dirty="0">
              <a:solidFill>
                <a:schemeClr val="accent1">
                  <a:lumMod val="50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a:p>
            <a:pPr marL="0" indent="0">
              <a:buNone/>
            </a:pPr>
            <a:endParaRPr lang="en-US" sz="2400" dirty="0">
              <a:solidFill>
                <a:schemeClr val="accent1">
                  <a:lumMod val="75000"/>
                </a:schemeClr>
              </a:solidFill>
            </a:endParaRPr>
          </a:p>
        </p:txBody>
      </p:sp>
    </p:spTree>
    <p:extLst>
      <p:ext uri="{BB962C8B-B14F-4D97-AF65-F5344CB8AC3E}">
        <p14:creationId xmlns:p14="http://schemas.microsoft.com/office/powerpoint/2010/main" val="15170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9357-EC37-F842-ADDE-6A2FCA62119B}"/>
              </a:ext>
            </a:extLst>
          </p:cNvPr>
          <p:cNvSpPr>
            <a:spLocks noGrp="1"/>
          </p:cNvSpPr>
          <p:nvPr>
            <p:ph type="title"/>
          </p:nvPr>
        </p:nvSpPr>
        <p:spPr>
          <a:xfrm>
            <a:off x="563639" y="205468"/>
            <a:ext cx="9320589" cy="694417"/>
          </a:xfrm>
        </p:spPr>
        <p:txBody>
          <a:bodyPr>
            <a:normAutofit/>
          </a:bodyPr>
          <a:lstStyle/>
          <a:p>
            <a:r>
              <a:rPr lang="en-US" sz="3600" b="1" dirty="0">
                <a:solidFill>
                  <a:schemeClr val="accent1">
                    <a:lumMod val="50000"/>
                  </a:schemeClr>
                </a:solidFill>
                <a:latin typeface="+mn-lt"/>
              </a:rPr>
              <a:t>Reflection</a:t>
            </a:r>
          </a:p>
        </p:txBody>
      </p:sp>
      <p:sp>
        <p:nvSpPr>
          <p:cNvPr id="3" name="Content Placeholder 2">
            <a:extLst>
              <a:ext uri="{FF2B5EF4-FFF2-40B4-BE49-F238E27FC236}">
                <a16:creationId xmlns:a16="http://schemas.microsoft.com/office/drawing/2014/main" id="{620F1AE6-9CA5-B343-916F-B5FAA59D59B3}"/>
              </a:ext>
            </a:extLst>
          </p:cNvPr>
          <p:cNvSpPr>
            <a:spLocks noGrp="1"/>
          </p:cNvSpPr>
          <p:nvPr>
            <p:ph idx="1"/>
          </p:nvPr>
        </p:nvSpPr>
        <p:spPr>
          <a:xfrm>
            <a:off x="711199" y="899885"/>
            <a:ext cx="11103430" cy="5486401"/>
          </a:xfrm>
        </p:spPr>
        <p:txBody>
          <a:bodyPr>
            <a:normAutofit/>
          </a:bodyPr>
          <a:lstStyle/>
          <a:p>
            <a:pPr marL="0" indent="0">
              <a:buNone/>
            </a:pPr>
            <a:r>
              <a:rPr lang="en-US" sz="2400" dirty="0">
                <a:solidFill>
                  <a:schemeClr val="accent1">
                    <a:lumMod val="75000"/>
                  </a:schemeClr>
                </a:solidFill>
              </a:rPr>
              <a:t>What did we learn:</a:t>
            </a:r>
          </a:p>
          <a:p>
            <a:r>
              <a:rPr lang="en-US" sz="2400" dirty="0">
                <a:solidFill>
                  <a:schemeClr val="accent1">
                    <a:lumMod val="75000"/>
                  </a:schemeClr>
                </a:solidFill>
              </a:rPr>
              <a:t>Learnt how preprocessing the inputs using augmentation is as important as finetuning the parameters of the model to achieve good performance.</a:t>
            </a:r>
          </a:p>
          <a:p>
            <a:r>
              <a:rPr lang="en-US" sz="2400" dirty="0">
                <a:solidFill>
                  <a:schemeClr val="accent1">
                    <a:lumMod val="75000"/>
                  </a:schemeClr>
                </a:solidFill>
              </a:rPr>
              <a:t>Learn to use  pretrained models for prediction, and improve performance by applying techniques like cyclical learning rate and progressive unfreezing of layers</a:t>
            </a:r>
          </a:p>
          <a:p>
            <a:r>
              <a:rPr lang="en-US" sz="2400" dirty="0">
                <a:solidFill>
                  <a:schemeClr val="accent1">
                    <a:lumMod val="75000"/>
                  </a:schemeClr>
                </a:solidFill>
              </a:rPr>
              <a:t>Tried various models for object detection and compared their performance to pick the best one</a:t>
            </a:r>
          </a:p>
          <a:p>
            <a:r>
              <a:rPr lang="en-US" sz="2400" dirty="0">
                <a:solidFill>
                  <a:schemeClr val="accent1">
                    <a:lumMod val="75000"/>
                  </a:schemeClr>
                </a:solidFill>
              </a:rPr>
              <a:t>Building a model using pretrained CNN features is effective and easier than building a deep learning network from scratch</a:t>
            </a:r>
          </a:p>
          <a:p>
            <a:r>
              <a:rPr lang="en-US" sz="2400" dirty="0">
                <a:solidFill>
                  <a:schemeClr val="accent1">
                    <a:lumMod val="75000"/>
                  </a:schemeClr>
                </a:solidFill>
              </a:rPr>
              <a:t>Various User Interface options for Deep Learning Models</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3539725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9357-EC37-F842-ADDE-6A2FCA62119B}"/>
              </a:ext>
            </a:extLst>
          </p:cNvPr>
          <p:cNvSpPr>
            <a:spLocks noGrp="1"/>
          </p:cNvSpPr>
          <p:nvPr>
            <p:ph type="title"/>
          </p:nvPr>
        </p:nvSpPr>
        <p:spPr>
          <a:xfrm>
            <a:off x="563639" y="205468"/>
            <a:ext cx="9320589" cy="694417"/>
          </a:xfrm>
        </p:spPr>
        <p:txBody>
          <a:bodyPr>
            <a:normAutofit/>
          </a:bodyPr>
          <a:lstStyle/>
          <a:p>
            <a:r>
              <a:rPr lang="en-US" sz="3600" b="1" dirty="0">
                <a:solidFill>
                  <a:schemeClr val="accent1">
                    <a:lumMod val="50000"/>
                  </a:schemeClr>
                </a:solidFill>
                <a:latin typeface="+mn-lt"/>
              </a:rPr>
              <a:t>Reflection</a:t>
            </a:r>
          </a:p>
        </p:txBody>
      </p:sp>
      <p:sp>
        <p:nvSpPr>
          <p:cNvPr id="3" name="Content Placeholder 2">
            <a:extLst>
              <a:ext uri="{FF2B5EF4-FFF2-40B4-BE49-F238E27FC236}">
                <a16:creationId xmlns:a16="http://schemas.microsoft.com/office/drawing/2014/main" id="{620F1AE6-9CA5-B343-916F-B5FAA59D59B3}"/>
              </a:ext>
            </a:extLst>
          </p:cNvPr>
          <p:cNvSpPr>
            <a:spLocks noGrp="1"/>
          </p:cNvSpPr>
          <p:nvPr>
            <p:ph idx="1"/>
          </p:nvPr>
        </p:nvSpPr>
        <p:spPr>
          <a:xfrm>
            <a:off x="711199" y="899885"/>
            <a:ext cx="11103430" cy="5486401"/>
          </a:xfrm>
        </p:spPr>
        <p:txBody>
          <a:bodyPr>
            <a:normAutofit/>
          </a:bodyPr>
          <a:lstStyle/>
          <a:p>
            <a:pPr marL="0" indent="0">
              <a:buNone/>
            </a:pPr>
            <a:r>
              <a:rPr lang="en-US" sz="2400" dirty="0">
                <a:solidFill>
                  <a:schemeClr val="accent1">
                    <a:lumMod val="75000"/>
                  </a:schemeClr>
                </a:solidFill>
              </a:rPr>
              <a:t>What we could do differently:</a:t>
            </a:r>
          </a:p>
          <a:p>
            <a:r>
              <a:rPr lang="en-US" sz="2400" dirty="0">
                <a:solidFill>
                  <a:schemeClr val="accent1">
                    <a:lumMod val="75000"/>
                  </a:schemeClr>
                </a:solidFill>
              </a:rPr>
              <a:t>Given more time for model tuning and with better processor capabilities , could try and  improve the performance of the trained model and could explore other state of the art models</a:t>
            </a:r>
          </a:p>
          <a:p>
            <a:r>
              <a:rPr lang="en-US" sz="2400" dirty="0">
                <a:solidFill>
                  <a:schemeClr val="accent1">
                    <a:lumMod val="75000"/>
                  </a:schemeClr>
                </a:solidFill>
              </a:rPr>
              <a:t>Plan for the preprocessing requirements for each type of architecture</a:t>
            </a:r>
          </a:p>
          <a:p>
            <a:r>
              <a:rPr lang="en-US" sz="2400" dirty="0">
                <a:solidFill>
                  <a:schemeClr val="accent1">
                    <a:lumMod val="75000"/>
                  </a:schemeClr>
                </a:solidFill>
              </a:rPr>
              <a:t>Use </a:t>
            </a:r>
            <a:r>
              <a:rPr lang="en-US" sz="2400" dirty="0" err="1">
                <a:solidFill>
                  <a:schemeClr val="accent1">
                    <a:lumMod val="75000"/>
                  </a:schemeClr>
                </a:solidFill>
              </a:rPr>
              <a:t>PyTorch</a:t>
            </a:r>
            <a:r>
              <a:rPr lang="en-US" sz="2400" dirty="0">
                <a:solidFill>
                  <a:schemeClr val="accent1">
                    <a:lumMod val="75000"/>
                  </a:schemeClr>
                </a:solidFill>
              </a:rPr>
              <a:t> instead of limiting to </a:t>
            </a:r>
            <a:r>
              <a:rPr lang="en-US" sz="2400" dirty="0" err="1">
                <a:solidFill>
                  <a:schemeClr val="accent1">
                    <a:lumMod val="75000"/>
                  </a:schemeClr>
                </a:solidFill>
              </a:rPr>
              <a:t>Keras</a:t>
            </a:r>
            <a:r>
              <a:rPr lang="en-US" sz="2400" dirty="0">
                <a:solidFill>
                  <a:schemeClr val="accent1">
                    <a:lumMod val="75000"/>
                  </a:schemeClr>
                </a:solidFill>
              </a:rPr>
              <a:t> and explore docker or other tools for containerization and user interface creation.</a:t>
            </a:r>
          </a:p>
          <a:p>
            <a:r>
              <a:rPr lang="en-US" sz="2400" dirty="0">
                <a:solidFill>
                  <a:schemeClr val="accent1">
                    <a:lumMod val="75000"/>
                  </a:schemeClr>
                </a:solidFill>
              </a:rPr>
              <a:t>More diligence on data and creating new set of classes if required. Example: insignificant difference in appearance across the car models could be managed by checking similarity index for the different labels across model ,make or year  and re-classify if necessary . </a:t>
            </a:r>
          </a:p>
          <a:p>
            <a:r>
              <a:rPr lang="en-US" sz="2400" dirty="0">
                <a:solidFill>
                  <a:schemeClr val="accent1">
                    <a:lumMod val="75000"/>
                  </a:schemeClr>
                </a:solidFill>
              </a:rPr>
              <a:t>Detailed error analysis and exploring </a:t>
            </a:r>
            <a:r>
              <a:rPr lang="en-US" sz="2400" dirty="0" err="1">
                <a:solidFill>
                  <a:schemeClr val="accent1">
                    <a:lumMod val="75000"/>
                  </a:schemeClr>
                </a:solidFill>
              </a:rPr>
              <a:t>explainability</a:t>
            </a:r>
            <a:r>
              <a:rPr lang="en-US" sz="2400" dirty="0">
                <a:solidFill>
                  <a:schemeClr val="accent1">
                    <a:lumMod val="75000"/>
                  </a:schemeClr>
                </a:solidFill>
              </a:rPr>
              <a:t>: Identify why images had wrong predictions and or identify distinct images and retrain the model  to improve performance. </a:t>
            </a:r>
          </a:p>
          <a:p>
            <a:endParaRPr lang="en-US" sz="2400" dirty="0"/>
          </a:p>
          <a:p>
            <a:pPr marL="0" indent="0">
              <a:buNone/>
            </a:pPr>
            <a:endParaRPr lang="en-US" dirty="0"/>
          </a:p>
        </p:txBody>
      </p:sp>
    </p:spTree>
    <p:extLst>
      <p:ext uri="{BB962C8B-B14F-4D97-AF65-F5344CB8AC3E}">
        <p14:creationId xmlns:p14="http://schemas.microsoft.com/office/powerpoint/2010/main" val="3547286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A520-6988-A546-9A93-F7C6B603A8DF}"/>
              </a:ext>
            </a:extLst>
          </p:cNvPr>
          <p:cNvSpPr>
            <a:spLocks noGrp="1"/>
          </p:cNvSpPr>
          <p:nvPr>
            <p:ph type="title"/>
          </p:nvPr>
        </p:nvSpPr>
        <p:spPr>
          <a:xfrm>
            <a:off x="838200" y="365125"/>
            <a:ext cx="5686168" cy="845837"/>
          </a:xfrm>
        </p:spPr>
        <p:txBody>
          <a:bodyPr>
            <a:normAutofit/>
          </a:bodyPr>
          <a:lstStyle/>
          <a:p>
            <a:r>
              <a:rPr lang="en-US" sz="3600" b="1" dirty="0">
                <a:solidFill>
                  <a:schemeClr val="accent1">
                    <a:lumMod val="50000"/>
                  </a:schemeClr>
                </a:solidFill>
                <a:latin typeface="+mn-lt"/>
              </a:rPr>
              <a:t>Citations</a:t>
            </a:r>
          </a:p>
        </p:txBody>
      </p:sp>
      <p:sp>
        <p:nvSpPr>
          <p:cNvPr id="3" name="Content Placeholder 2">
            <a:extLst>
              <a:ext uri="{FF2B5EF4-FFF2-40B4-BE49-F238E27FC236}">
                <a16:creationId xmlns:a16="http://schemas.microsoft.com/office/drawing/2014/main" id="{91984758-3B57-CD45-96CB-CD5041A39C43}"/>
              </a:ext>
            </a:extLst>
          </p:cNvPr>
          <p:cNvSpPr>
            <a:spLocks noGrp="1"/>
          </p:cNvSpPr>
          <p:nvPr>
            <p:ph idx="1"/>
          </p:nvPr>
        </p:nvSpPr>
        <p:spPr/>
        <p:txBody>
          <a:bodyPr/>
          <a:lstStyle/>
          <a:p>
            <a:pPr marL="0" indent="0">
              <a:buNone/>
            </a:pPr>
            <a:r>
              <a:rPr lang="en-IN" sz="2000" dirty="0">
                <a:solidFill>
                  <a:schemeClr val="accent1">
                    <a:lumMod val="75000"/>
                  </a:schemeClr>
                </a:solidFill>
              </a:rPr>
              <a:t>[1] Jonathan Krause, Michael Stark, Jia Deng, Li Fei-Fei (2013) 3D Object Representations for Fine-Grained Categorization.   </a:t>
            </a:r>
            <a:r>
              <a:rPr lang="en-IN" sz="2000" i="1" dirty="0">
                <a:solidFill>
                  <a:schemeClr val="accent1">
                    <a:lumMod val="75000"/>
                  </a:schemeClr>
                </a:solidFill>
              </a:rPr>
              <a:t>4th IEEE Workshop on 3D Representation and Recognition, at ICCV 2013</a:t>
            </a:r>
            <a:r>
              <a:rPr lang="en-IN" sz="2000" dirty="0">
                <a:solidFill>
                  <a:schemeClr val="accent1">
                    <a:lumMod val="75000"/>
                  </a:schemeClr>
                </a:solidFill>
              </a:rPr>
              <a:t> </a:t>
            </a:r>
            <a:r>
              <a:rPr lang="en-IN" sz="2000" b="1" dirty="0">
                <a:solidFill>
                  <a:schemeClr val="accent1">
                    <a:lumMod val="75000"/>
                  </a:schemeClr>
                </a:solidFill>
              </a:rPr>
              <a:t>(3dRR-13)</a:t>
            </a:r>
            <a:r>
              <a:rPr lang="en-IN" sz="2000" dirty="0">
                <a:solidFill>
                  <a:schemeClr val="accent1">
                    <a:lumMod val="75000"/>
                  </a:schemeClr>
                </a:solidFill>
              </a:rPr>
              <a:t>. </a:t>
            </a:r>
          </a:p>
          <a:p>
            <a:pPr marL="0" indent="0">
              <a:buNone/>
            </a:pPr>
            <a:r>
              <a:rPr lang="en-IN" sz="2000" dirty="0">
                <a:solidFill>
                  <a:schemeClr val="accent1">
                    <a:lumMod val="75000"/>
                  </a:schemeClr>
                </a:solidFill>
              </a:rPr>
              <a:t>[2] Smith, L. (2017, April 04). Cyclical learning rates for training neural networks. Retrieved February 28, 2021, from </a:t>
            </a:r>
            <a:r>
              <a:rPr lang="en-IN" sz="2000" dirty="0">
                <a:solidFill>
                  <a:schemeClr val="accent1">
                    <a:lumMod val="75000"/>
                  </a:schemeClr>
                </a:solidFill>
                <a:hlinkClick r:id="rId2">
                  <a:extLst>
                    <a:ext uri="{A12FA001-AC4F-418D-AE19-62706E023703}">
                      <ahyp:hlinkClr xmlns:ahyp="http://schemas.microsoft.com/office/drawing/2018/hyperlinkcolor" val="tx"/>
                    </a:ext>
                  </a:extLst>
                </a:hlinkClick>
              </a:rPr>
              <a:t>https://arxiv.org/abs/1506.01186</a:t>
            </a:r>
            <a:endParaRPr lang="en-IN" sz="2000" dirty="0">
              <a:solidFill>
                <a:schemeClr val="accent1">
                  <a:lumMod val="75000"/>
                </a:schemeClr>
              </a:solidFill>
            </a:endParaRPr>
          </a:p>
          <a:p>
            <a:pPr marL="0" indent="0">
              <a:buNone/>
            </a:pPr>
            <a:r>
              <a:rPr lang="en-IN" sz="2000" dirty="0">
                <a:solidFill>
                  <a:schemeClr val="accent1">
                    <a:lumMod val="75000"/>
                  </a:schemeClr>
                </a:solidFill>
              </a:rPr>
              <a:t>[3] Andrew Brock, Theodore Lim,  J.M. Ritchie ,Nick Weston (2017,June 18). Freezeout: Accelerate Training by Progressively Freezing Layers</a:t>
            </a:r>
          </a:p>
          <a:p>
            <a:pPr marL="0" indent="0">
              <a:buNone/>
            </a:pPr>
            <a:r>
              <a:rPr lang="en-IN" sz="2000" dirty="0">
                <a:solidFill>
                  <a:schemeClr val="accent1">
                    <a:lumMod val="75000"/>
                  </a:schemeClr>
                </a:solidFill>
              </a:rPr>
              <a:t>[4] </a:t>
            </a:r>
            <a:r>
              <a:rPr lang="en-IN" sz="2000" dirty="0">
                <a:solidFill>
                  <a:schemeClr val="accent1">
                    <a:lumMod val="75000"/>
                  </a:schemeClr>
                </a:solidFill>
                <a:hlinkClick r:id="rId3"/>
              </a:rPr>
              <a:t>https://www.pyimagesearch.com/2019/08/05/keras-learning-rate-finder/</a:t>
            </a:r>
            <a:endParaRPr lang="en-IN" sz="2000" dirty="0">
              <a:solidFill>
                <a:schemeClr val="accent1">
                  <a:lumMod val="75000"/>
                </a:schemeClr>
              </a:solidFill>
            </a:endParaRPr>
          </a:p>
          <a:p>
            <a:pPr marL="0" indent="0">
              <a:buNone/>
            </a:pPr>
            <a:r>
              <a:rPr lang="en-IN" sz="2000" dirty="0">
                <a:solidFill>
                  <a:schemeClr val="accent1">
                    <a:lumMod val="75000"/>
                  </a:schemeClr>
                </a:solidFill>
              </a:rPr>
              <a:t>[5] </a:t>
            </a:r>
            <a:r>
              <a:rPr lang="en-IN" sz="2000" dirty="0">
                <a:solidFill>
                  <a:schemeClr val="accent1">
                    <a:lumMod val="75000"/>
                  </a:schemeClr>
                </a:solidFill>
                <a:hlinkClick r:id="rId4"/>
              </a:rPr>
              <a:t>http://blog.datumbox.com/the-batch-normalization-layer-of-keras-is-broken/</a:t>
            </a:r>
            <a:endParaRPr lang="en-IN" sz="2000" dirty="0">
              <a:solidFill>
                <a:schemeClr val="accent1">
                  <a:lumMod val="75000"/>
                </a:schemeClr>
              </a:solidFill>
            </a:endParaRPr>
          </a:p>
          <a:p>
            <a:pPr marL="0" indent="0">
              <a:buNone/>
            </a:pPr>
            <a:endParaRPr lang="en-IN" sz="2000" dirty="0">
              <a:solidFill>
                <a:schemeClr val="accent1">
                  <a:lumMod val="75000"/>
                </a:schemeClr>
              </a:solidFill>
            </a:endParaRPr>
          </a:p>
          <a:p>
            <a:pPr marL="0" indent="0">
              <a:buNone/>
            </a:pPr>
            <a:endParaRPr lang="en-IN" dirty="0">
              <a:solidFill>
                <a:schemeClr val="accent1">
                  <a:lumMod val="75000"/>
                </a:schemeClr>
              </a:solidFill>
            </a:endParaRPr>
          </a:p>
          <a:p>
            <a:pPr marL="0" indent="0">
              <a:buNone/>
            </a:pPr>
            <a:endParaRPr lang="en-IN" dirty="0"/>
          </a:p>
          <a:p>
            <a:endParaRPr lang="en-US" dirty="0"/>
          </a:p>
        </p:txBody>
      </p:sp>
    </p:spTree>
    <p:extLst>
      <p:ext uri="{BB962C8B-B14F-4D97-AF65-F5344CB8AC3E}">
        <p14:creationId xmlns:p14="http://schemas.microsoft.com/office/powerpoint/2010/main" val="3454049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59C5A-2C6D-4E44-8B41-39783077DD1C}"/>
              </a:ext>
            </a:extLst>
          </p:cNvPr>
          <p:cNvSpPr>
            <a:spLocks noGrp="1"/>
          </p:cNvSpPr>
          <p:nvPr>
            <p:ph idx="1"/>
          </p:nvPr>
        </p:nvSpPr>
        <p:spPr>
          <a:xfrm>
            <a:off x="7984067" y="4639733"/>
            <a:ext cx="3666067" cy="1588030"/>
          </a:xfrm>
        </p:spPr>
        <p:txBody>
          <a:bodyPr>
            <a:normAutofit fontScale="85000" lnSpcReduction="20000"/>
          </a:bodyPr>
          <a:lstStyle/>
          <a:p>
            <a:pPr marL="0" indent="0">
              <a:buNone/>
            </a:pPr>
            <a:r>
              <a:rPr lang="en-US">
                <a:solidFill>
                  <a:schemeClr val="accent1">
                    <a:lumMod val="75000"/>
                  </a:schemeClr>
                </a:solidFill>
              </a:rPr>
              <a:t>Prepared by: </a:t>
            </a:r>
          </a:p>
          <a:p>
            <a:pPr marL="914400" lvl="2" indent="0">
              <a:buNone/>
            </a:pPr>
            <a:r>
              <a:rPr lang="en-US" dirty="0">
                <a:solidFill>
                  <a:schemeClr val="accent1">
                    <a:lumMod val="75000"/>
                  </a:schemeClr>
                </a:solidFill>
              </a:rPr>
              <a:t>Ankit Garg</a:t>
            </a:r>
          </a:p>
          <a:p>
            <a:pPr marL="914400" lvl="2" indent="0">
              <a:buNone/>
            </a:pPr>
            <a:r>
              <a:rPr lang="en-US" dirty="0">
                <a:solidFill>
                  <a:schemeClr val="accent1">
                    <a:lumMod val="75000"/>
                  </a:schemeClr>
                </a:solidFill>
              </a:rPr>
              <a:t>Prateek Gupta</a:t>
            </a:r>
            <a:endParaRPr lang="en-IN" dirty="0">
              <a:solidFill>
                <a:schemeClr val="accent1">
                  <a:lumMod val="75000"/>
                </a:schemeClr>
              </a:solidFill>
            </a:endParaRPr>
          </a:p>
          <a:p>
            <a:pPr marL="914400" lvl="2" indent="0">
              <a:buNone/>
            </a:pPr>
            <a:r>
              <a:rPr lang="en-US" dirty="0">
                <a:solidFill>
                  <a:schemeClr val="accent1">
                    <a:lumMod val="75000"/>
                  </a:schemeClr>
                </a:solidFill>
              </a:rPr>
              <a:t>Sandip </a:t>
            </a:r>
            <a:r>
              <a:rPr lang="en-US" dirty="0" err="1">
                <a:solidFill>
                  <a:schemeClr val="accent1">
                    <a:lumMod val="75000"/>
                  </a:schemeClr>
                </a:solidFill>
              </a:rPr>
              <a:t>Maity</a:t>
            </a:r>
            <a:endParaRPr lang="en-IN" dirty="0">
              <a:solidFill>
                <a:schemeClr val="accent1">
                  <a:lumMod val="75000"/>
                </a:schemeClr>
              </a:solidFill>
            </a:endParaRPr>
          </a:p>
          <a:p>
            <a:pPr marL="914400" lvl="2" indent="0">
              <a:buNone/>
            </a:pPr>
            <a:r>
              <a:rPr lang="en-US" dirty="0" err="1">
                <a:solidFill>
                  <a:schemeClr val="accent1">
                    <a:lumMod val="75000"/>
                  </a:schemeClr>
                </a:solidFill>
              </a:rPr>
              <a:t>Sugathri</a:t>
            </a:r>
            <a:r>
              <a:rPr lang="en-US" dirty="0">
                <a:solidFill>
                  <a:schemeClr val="accent1">
                    <a:lumMod val="75000"/>
                  </a:schemeClr>
                </a:solidFill>
              </a:rPr>
              <a:t> N</a:t>
            </a:r>
            <a:endParaRPr lang="en-IN" dirty="0">
              <a:solidFill>
                <a:schemeClr val="accent1">
                  <a:lumMod val="75000"/>
                </a:schemeClr>
              </a:solidFill>
            </a:endParaRPr>
          </a:p>
          <a:p>
            <a:pPr marL="914400" lvl="2" indent="0">
              <a:buNone/>
            </a:pPr>
            <a:r>
              <a:rPr lang="en-US" dirty="0">
                <a:solidFill>
                  <a:schemeClr val="accent1">
                    <a:lumMod val="75000"/>
                  </a:schemeClr>
                </a:solidFill>
              </a:rPr>
              <a:t>Sreelatha R</a:t>
            </a:r>
            <a:endParaRPr lang="en-IN" dirty="0">
              <a:solidFill>
                <a:schemeClr val="accent1">
                  <a:lumMod val="75000"/>
                </a:schemeClr>
              </a:solidFill>
            </a:endParaRPr>
          </a:p>
          <a:p>
            <a:pPr marL="0" indent="0">
              <a:buNone/>
            </a:pPr>
            <a:endParaRPr lang="en-US" dirty="0">
              <a:solidFill>
                <a:schemeClr val="accent1">
                  <a:lumMod val="75000"/>
                </a:schemeClr>
              </a:solidFill>
            </a:endParaRPr>
          </a:p>
          <a:p>
            <a:pPr marL="0" indent="0">
              <a:buNone/>
            </a:pPr>
            <a:endParaRPr lang="en-US" dirty="0">
              <a:solidFill>
                <a:schemeClr val="accent1">
                  <a:lumMod val="75000"/>
                </a:schemeClr>
              </a:solidFill>
            </a:endParaRPr>
          </a:p>
        </p:txBody>
      </p:sp>
      <p:sp>
        <p:nvSpPr>
          <p:cNvPr id="4" name="TextBox 3">
            <a:extLst>
              <a:ext uri="{FF2B5EF4-FFF2-40B4-BE49-F238E27FC236}">
                <a16:creationId xmlns:a16="http://schemas.microsoft.com/office/drawing/2014/main" id="{31F63001-537C-0047-A9DE-A959C801336C}"/>
              </a:ext>
            </a:extLst>
          </p:cNvPr>
          <p:cNvSpPr txBox="1"/>
          <p:nvPr/>
        </p:nvSpPr>
        <p:spPr>
          <a:xfrm>
            <a:off x="1744133" y="2336799"/>
            <a:ext cx="8072967" cy="707886"/>
          </a:xfrm>
          <a:prstGeom prst="rect">
            <a:avLst/>
          </a:prstGeom>
          <a:noFill/>
        </p:spPr>
        <p:txBody>
          <a:bodyPr wrap="square" rtlCol="0">
            <a:spAutoFit/>
          </a:bodyPr>
          <a:lstStyle/>
          <a:p>
            <a:pPr algn="ctr"/>
            <a:r>
              <a:rPr lang="en-US" sz="4000" dirty="0">
                <a:solidFill>
                  <a:schemeClr val="accent1">
                    <a:lumMod val="75000"/>
                  </a:schemeClr>
                </a:solidFill>
              </a:rPr>
              <a:t>Thank You</a:t>
            </a:r>
          </a:p>
        </p:txBody>
      </p:sp>
    </p:spTree>
    <p:extLst>
      <p:ext uri="{BB962C8B-B14F-4D97-AF65-F5344CB8AC3E}">
        <p14:creationId xmlns:p14="http://schemas.microsoft.com/office/powerpoint/2010/main" val="391416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8B8-87C5-4F6D-A8D0-3128763E29CE}"/>
              </a:ext>
            </a:extLst>
          </p:cNvPr>
          <p:cNvSpPr txBox="1"/>
          <p:nvPr/>
        </p:nvSpPr>
        <p:spPr>
          <a:xfrm>
            <a:off x="122363" y="8163"/>
            <a:ext cx="3508589"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Loading data sets</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FCFFDF30-6F9A-4163-B75F-EA73A1669D19}"/>
              </a:ext>
            </a:extLst>
          </p:cNvPr>
          <p:cNvSpPr/>
          <p:nvPr/>
        </p:nvSpPr>
        <p:spPr>
          <a:xfrm>
            <a:off x="1276182" y="1162007"/>
            <a:ext cx="1716839" cy="624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17478D4-224E-42FB-9CBF-7483FB12F7A3}"/>
              </a:ext>
            </a:extLst>
          </p:cNvPr>
          <p:cNvSpPr txBox="1"/>
          <p:nvPr/>
        </p:nvSpPr>
        <p:spPr>
          <a:xfrm>
            <a:off x="1171851" y="1151116"/>
            <a:ext cx="1925502" cy="646331"/>
          </a:xfrm>
          <a:prstGeom prst="rect">
            <a:avLst/>
          </a:prstGeom>
          <a:noFill/>
        </p:spPr>
        <p:txBody>
          <a:bodyPr wrap="square">
            <a:spAutoFit/>
          </a:bodyPr>
          <a:lstStyle/>
          <a:p>
            <a:pPr algn="ctr"/>
            <a:r>
              <a:rPr lang="en-US" dirty="0"/>
              <a:t>Import necessary python library</a:t>
            </a:r>
            <a:endParaRPr lang="en-IN" dirty="0"/>
          </a:p>
        </p:txBody>
      </p:sp>
      <p:sp>
        <p:nvSpPr>
          <p:cNvPr id="12" name="Rectangle: Rounded Corners 11">
            <a:extLst>
              <a:ext uri="{FF2B5EF4-FFF2-40B4-BE49-F238E27FC236}">
                <a16:creationId xmlns:a16="http://schemas.microsoft.com/office/drawing/2014/main" id="{B0FE4184-9A07-4CF8-89DC-B557A2DC71D7}"/>
              </a:ext>
            </a:extLst>
          </p:cNvPr>
          <p:cNvSpPr/>
          <p:nvPr/>
        </p:nvSpPr>
        <p:spPr>
          <a:xfrm>
            <a:off x="1224846" y="3292120"/>
            <a:ext cx="1925502" cy="4839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3A393F5-97F9-408C-B759-8746B61BA00F}"/>
              </a:ext>
            </a:extLst>
          </p:cNvPr>
          <p:cNvSpPr txBox="1"/>
          <p:nvPr/>
        </p:nvSpPr>
        <p:spPr>
          <a:xfrm>
            <a:off x="1251750" y="2096868"/>
            <a:ext cx="1925502" cy="923330"/>
          </a:xfrm>
          <a:prstGeom prst="rect">
            <a:avLst/>
          </a:prstGeom>
          <a:noFill/>
        </p:spPr>
        <p:txBody>
          <a:bodyPr wrap="square">
            <a:spAutoFit/>
          </a:bodyPr>
          <a:lstStyle/>
          <a:p>
            <a:pPr algn="ctr"/>
            <a:r>
              <a:rPr lang="en-US" dirty="0"/>
              <a:t>Choose directory where data loaded</a:t>
            </a:r>
            <a:endParaRPr lang="en-IN" dirty="0"/>
          </a:p>
        </p:txBody>
      </p:sp>
      <p:sp>
        <p:nvSpPr>
          <p:cNvPr id="14" name="TextBox 13">
            <a:extLst>
              <a:ext uri="{FF2B5EF4-FFF2-40B4-BE49-F238E27FC236}">
                <a16:creationId xmlns:a16="http://schemas.microsoft.com/office/drawing/2014/main" id="{A907E326-3B40-4825-A24E-E7C6DE34238D}"/>
              </a:ext>
            </a:extLst>
          </p:cNvPr>
          <p:cNvSpPr txBox="1"/>
          <p:nvPr/>
        </p:nvSpPr>
        <p:spPr>
          <a:xfrm>
            <a:off x="1359626" y="3350295"/>
            <a:ext cx="1534882" cy="369332"/>
          </a:xfrm>
          <a:prstGeom prst="rect">
            <a:avLst/>
          </a:prstGeom>
          <a:noFill/>
        </p:spPr>
        <p:txBody>
          <a:bodyPr wrap="square">
            <a:spAutoFit/>
          </a:bodyPr>
          <a:lstStyle/>
          <a:p>
            <a:pPr algn="ctr"/>
            <a:r>
              <a:rPr lang="en-US" dirty="0"/>
              <a:t>Load the data</a:t>
            </a:r>
            <a:endParaRPr lang="en-IN" dirty="0"/>
          </a:p>
        </p:txBody>
      </p:sp>
      <p:sp>
        <p:nvSpPr>
          <p:cNvPr id="15" name="TextBox 14">
            <a:extLst>
              <a:ext uri="{FF2B5EF4-FFF2-40B4-BE49-F238E27FC236}">
                <a16:creationId xmlns:a16="http://schemas.microsoft.com/office/drawing/2014/main" id="{15780DA3-98A1-49C9-81F0-7471845963EC}"/>
              </a:ext>
            </a:extLst>
          </p:cNvPr>
          <p:cNvSpPr txBox="1"/>
          <p:nvPr/>
        </p:nvSpPr>
        <p:spPr>
          <a:xfrm>
            <a:off x="4233774" y="1056156"/>
            <a:ext cx="1925502" cy="646331"/>
          </a:xfrm>
          <a:prstGeom prst="rect">
            <a:avLst/>
          </a:prstGeom>
          <a:noFill/>
        </p:spPr>
        <p:txBody>
          <a:bodyPr wrap="square">
            <a:spAutoFit/>
          </a:bodyPr>
          <a:lstStyle/>
          <a:p>
            <a:pPr algn="ctr"/>
            <a:r>
              <a:rPr lang="en-US" dirty="0"/>
              <a:t>Image Preprocessing </a:t>
            </a:r>
            <a:endParaRPr lang="en-IN" dirty="0"/>
          </a:p>
        </p:txBody>
      </p:sp>
      <p:sp>
        <p:nvSpPr>
          <p:cNvPr id="17" name="Rectangle: Rounded Corners 16">
            <a:extLst>
              <a:ext uri="{FF2B5EF4-FFF2-40B4-BE49-F238E27FC236}">
                <a16:creationId xmlns:a16="http://schemas.microsoft.com/office/drawing/2014/main" id="{EF3FCC5B-C2C5-440A-AC77-B5F23B618030}"/>
              </a:ext>
            </a:extLst>
          </p:cNvPr>
          <p:cNvSpPr/>
          <p:nvPr/>
        </p:nvSpPr>
        <p:spPr>
          <a:xfrm>
            <a:off x="1239932" y="2083119"/>
            <a:ext cx="1925502" cy="923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8DDB2EE-EA65-423B-A7DB-F08E08E3CBD1}"/>
              </a:ext>
            </a:extLst>
          </p:cNvPr>
          <p:cNvSpPr/>
          <p:nvPr/>
        </p:nvSpPr>
        <p:spPr>
          <a:xfrm>
            <a:off x="1241918" y="4032111"/>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8B216A32-3C49-4DDA-90CB-50E64ACD9650}"/>
              </a:ext>
            </a:extLst>
          </p:cNvPr>
          <p:cNvSpPr txBox="1"/>
          <p:nvPr/>
        </p:nvSpPr>
        <p:spPr>
          <a:xfrm>
            <a:off x="1224846" y="4096786"/>
            <a:ext cx="1925502" cy="369332"/>
          </a:xfrm>
          <a:prstGeom prst="rect">
            <a:avLst/>
          </a:prstGeom>
          <a:noFill/>
        </p:spPr>
        <p:txBody>
          <a:bodyPr wrap="square">
            <a:spAutoFit/>
          </a:bodyPr>
          <a:lstStyle/>
          <a:p>
            <a:pPr algn="ctr"/>
            <a:r>
              <a:rPr lang="en-US" dirty="0"/>
              <a:t>Visualize the data</a:t>
            </a:r>
            <a:endParaRPr lang="en-IN" dirty="0"/>
          </a:p>
        </p:txBody>
      </p:sp>
      <p:sp>
        <p:nvSpPr>
          <p:cNvPr id="20" name="Rectangle: Rounded Corners 19">
            <a:extLst>
              <a:ext uri="{FF2B5EF4-FFF2-40B4-BE49-F238E27FC236}">
                <a16:creationId xmlns:a16="http://schemas.microsoft.com/office/drawing/2014/main" id="{831DE20D-0522-49D6-A59E-3C81AD2739C0}"/>
              </a:ext>
            </a:extLst>
          </p:cNvPr>
          <p:cNvSpPr/>
          <p:nvPr/>
        </p:nvSpPr>
        <p:spPr>
          <a:xfrm>
            <a:off x="1242601" y="4920582"/>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92BC54FA-764D-4E2E-909E-CFBB19B73D57}"/>
              </a:ext>
            </a:extLst>
          </p:cNvPr>
          <p:cNvSpPr txBox="1"/>
          <p:nvPr/>
        </p:nvSpPr>
        <p:spPr>
          <a:xfrm>
            <a:off x="1253568" y="4977893"/>
            <a:ext cx="1925502" cy="369332"/>
          </a:xfrm>
          <a:prstGeom prst="rect">
            <a:avLst/>
          </a:prstGeom>
          <a:noFill/>
        </p:spPr>
        <p:txBody>
          <a:bodyPr wrap="square">
            <a:spAutoFit/>
          </a:bodyPr>
          <a:lstStyle/>
          <a:p>
            <a:pPr algn="ctr"/>
            <a:r>
              <a:rPr lang="en-US" dirty="0"/>
              <a:t>EDA</a:t>
            </a:r>
            <a:endParaRPr lang="en-IN" dirty="0"/>
          </a:p>
        </p:txBody>
      </p:sp>
      <p:sp>
        <p:nvSpPr>
          <p:cNvPr id="22" name="Rectangle: Rounded Corners 21">
            <a:extLst>
              <a:ext uri="{FF2B5EF4-FFF2-40B4-BE49-F238E27FC236}">
                <a16:creationId xmlns:a16="http://schemas.microsoft.com/office/drawing/2014/main" id="{23C709EA-4253-423F-BB5C-F200C0F0D04A}"/>
              </a:ext>
            </a:extLst>
          </p:cNvPr>
          <p:cNvSpPr/>
          <p:nvPr/>
        </p:nvSpPr>
        <p:spPr>
          <a:xfrm>
            <a:off x="4170498" y="209686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35027D1-6978-4EAC-8843-602C34DA6A7A}"/>
              </a:ext>
            </a:extLst>
          </p:cNvPr>
          <p:cNvSpPr/>
          <p:nvPr/>
        </p:nvSpPr>
        <p:spPr>
          <a:xfrm>
            <a:off x="4170498" y="110471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29B16099-22D2-4271-8E46-7C2590D1BE6E}"/>
              </a:ext>
            </a:extLst>
          </p:cNvPr>
          <p:cNvSpPr txBox="1"/>
          <p:nvPr/>
        </p:nvSpPr>
        <p:spPr>
          <a:xfrm>
            <a:off x="4194377" y="2235367"/>
            <a:ext cx="1925503" cy="369332"/>
          </a:xfrm>
          <a:prstGeom prst="rect">
            <a:avLst/>
          </a:prstGeom>
          <a:noFill/>
        </p:spPr>
        <p:txBody>
          <a:bodyPr wrap="square">
            <a:spAutoFit/>
          </a:bodyPr>
          <a:lstStyle/>
          <a:p>
            <a:pPr algn="ctr"/>
            <a:r>
              <a:rPr lang="en-US" dirty="0"/>
              <a:t>Model building</a:t>
            </a:r>
            <a:endParaRPr lang="en-IN" dirty="0"/>
          </a:p>
        </p:txBody>
      </p:sp>
      <p:sp>
        <p:nvSpPr>
          <p:cNvPr id="26" name="Rectangle: Rounded Corners 25">
            <a:extLst>
              <a:ext uri="{FF2B5EF4-FFF2-40B4-BE49-F238E27FC236}">
                <a16:creationId xmlns:a16="http://schemas.microsoft.com/office/drawing/2014/main" id="{FC1BA6B9-1E34-490F-A57E-FFAF48773AC7}"/>
              </a:ext>
            </a:extLst>
          </p:cNvPr>
          <p:cNvSpPr/>
          <p:nvPr/>
        </p:nvSpPr>
        <p:spPr>
          <a:xfrm>
            <a:off x="4170498" y="510695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9377373E-B16E-4D3E-9B99-E83F69750E9A}"/>
              </a:ext>
            </a:extLst>
          </p:cNvPr>
          <p:cNvSpPr txBox="1"/>
          <p:nvPr/>
        </p:nvSpPr>
        <p:spPr>
          <a:xfrm>
            <a:off x="4233774" y="5245458"/>
            <a:ext cx="1925503" cy="369332"/>
          </a:xfrm>
          <a:prstGeom prst="rect">
            <a:avLst/>
          </a:prstGeom>
          <a:noFill/>
        </p:spPr>
        <p:txBody>
          <a:bodyPr wrap="square">
            <a:spAutoFit/>
          </a:bodyPr>
          <a:lstStyle/>
          <a:p>
            <a:pPr algn="ctr"/>
            <a:r>
              <a:rPr lang="en-US" dirty="0"/>
              <a:t>Model evaluation</a:t>
            </a:r>
            <a:endParaRPr lang="en-IN" dirty="0"/>
          </a:p>
        </p:txBody>
      </p:sp>
      <p:sp>
        <p:nvSpPr>
          <p:cNvPr id="28" name="Rectangle: Rounded Corners 27">
            <a:extLst>
              <a:ext uri="{FF2B5EF4-FFF2-40B4-BE49-F238E27FC236}">
                <a16:creationId xmlns:a16="http://schemas.microsoft.com/office/drawing/2014/main" id="{6F382D7C-B83E-485F-B498-0DB5B077FD48}"/>
              </a:ext>
            </a:extLst>
          </p:cNvPr>
          <p:cNvSpPr/>
          <p:nvPr/>
        </p:nvSpPr>
        <p:spPr>
          <a:xfrm>
            <a:off x="10063652" y="1077611"/>
            <a:ext cx="994688" cy="5215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A1EE7AA-3202-45E6-9F0E-5020D36BED04}"/>
              </a:ext>
            </a:extLst>
          </p:cNvPr>
          <p:cNvSpPr txBox="1"/>
          <p:nvPr/>
        </p:nvSpPr>
        <p:spPr>
          <a:xfrm>
            <a:off x="10126547" y="1151116"/>
            <a:ext cx="868897" cy="369332"/>
          </a:xfrm>
          <a:prstGeom prst="rect">
            <a:avLst/>
          </a:prstGeom>
          <a:noFill/>
        </p:spPr>
        <p:txBody>
          <a:bodyPr wrap="square">
            <a:spAutoFit/>
          </a:bodyPr>
          <a:lstStyle/>
          <a:p>
            <a:pPr algn="ctr"/>
            <a:r>
              <a:rPr lang="en-US" dirty="0"/>
              <a:t>UI</a:t>
            </a:r>
            <a:endParaRPr lang="en-IN" dirty="0"/>
          </a:p>
        </p:txBody>
      </p:sp>
      <p:sp>
        <p:nvSpPr>
          <p:cNvPr id="32" name="TextBox 31">
            <a:extLst>
              <a:ext uri="{FF2B5EF4-FFF2-40B4-BE49-F238E27FC236}">
                <a16:creationId xmlns:a16="http://schemas.microsoft.com/office/drawing/2014/main" id="{2FE417D7-71FF-4642-B3BA-6A91E08C7ED7}"/>
              </a:ext>
            </a:extLst>
          </p:cNvPr>
          <p:cNvSpPr txBox="1"/>
          <p:nvPr/>
        </p:nvSpPr>
        <p:spPr>
          <a:xfrm>
            <a:off x="6553608" y="950822"/>
            <a:ext cx="2851957" cy="954107"/>
          </a:xfrm>
          <a:prstGeom prst="rect">
            <a:avLst/>
          </a:prstGeom>
          <a:noFill/>
        </p:spPr>
        <p:txBody>
          <a:bodyPr wrap="square">
            <a:spAutoFit/>
          </a:bodyPr>
          <a:lstStyle/>
          <a:p>
            <a:r>
              <a:rPr lang="en-US" sz="1400" i="1" dirty="0"/>
              <a:t>Normalization</a:t>
            </a:r>
          </a:p>
          <a:p>
            <a:r>
              <a:rPr lang="en-US" sz="1400" i="1" dirty="0"/>
              <a:t>Augmentation</a:t>
            </a:r>
          </a:p>
          <a:p>
            <a:r>
              <a:rPr lang="en-US" sz="1400" i="1" dirty="0"/>
              <a:t>Normalization by pixel of each image </a:t>
            </a:r>
          </a:p>
          <a:p>
            <a:r>
              <a:rPr lang="en-US" sz="1400" i="1" dirty="0"/>
              <a:t>Normalization of all image </a:t>
            </a:r>
            <a:endParaRPr lang="en-IN" sz="1400" i="1" dirty="0"/>
          </a:p>
        </p:txBody>
      </p:sp>
      <p:sp>
        <p:nvSpPr>
          <p:cNvPr id="33" name="Rectangle: Rounded Corners 32">
            <a:extLst>
              <a:ext uri="{FF2B5EF4-FFF2-40B4-BE49-F238E27FC236}">
                <a16:creationId xmlns:a16="http://schemas.microsoft.com/office/drawing/2014/main" id="{830E0C84-99D4-405A-A53E-F95F472C7DD3}"/>
              </a:ext>
            </a:extLst>
          </p:cNvPr>
          <p:cNvSpPr/>
          <p:nvPr/>
        </p:nvSpPr>
        <p:spPr>
          <a:xfrm>
            <a:off x="4170498" y="420163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B7F5D1E-6D12-41EA-931F-FF0DD1EA80D8}"/>
              </a:ext>
            </a:extLst>
          </p:cNvPr>
          <p:cNvSpPr txBox="1"/>
          <p:nvPr/>
        </p:nvSpPr>
        <p:spPr>
          <a:xfrm>
            <a:off x="4170498" y="4179697"/>
            <a:ext cx="1925503" cy="646331"/>
          </a:xfrm>
          <a:prstGeom prst="rect">
            <a:avLst/>
          </a:prstGeom>
          <a:noFill/>
        </p:spPr>
        <p:txBody>
          <a:bodyPr wrap="square">
            <a:spAutoFit/>
          </a:bodyPr>
          <a:lstStyle/>
          <a:p>
            <a:pPr algn="ctr"/>
            <a:r>
              <a:rPr lang="en-US" dirty="0"/>
              <a:t>Hyper parameter tunning</a:t>
            </a:r>
            <a:endParaRPr lang="en-IN" dirty="0"/>
          </a:p>
        </p:txBody>
      </p:sp>
      <p:sp>
        <p:nvSpPr>
          <p:cNvPr id="35" name="TextBox 34">
            <a:extLst>
              <a:ext uri="{FF2B5EF4-FFF2-40B4-BE49-F238E27FC236}">
                <a16:creationId xmlns:a16="http://schemas.microsoft.com/office/drawing/2014/main" id="{379D29EB-6861-487E-AB63-E86EBB549AB8}"/>
              </a:ext>
            </a:extLst>
          </p:cNvPr>
          <p:cNvSpPr txBox="1"/>
          <p:nvPr/>
        </p:nvSpPr>
        <p:spPr>
          <a:xfrm>
            <a:off x="6514212" y="1904929"/>
            <a:ext cx="1316121" cy="954107"/>
          </a:xfrm>
          <a:prstGeom prst="rect">
            <a:avLst/>
          </a:prstGeom>
          <a:noFill/>
        </p:spPr>
        <p:txBody>
          <a:bodyPr wrap="square">
            <a:spAutoFit/>
          </a:bodyPr>
          <a:lstStyle/>
          <a:p>
            <a:r>
              <a:rPr lang="en-US" sz="1400" i="1" dirty="0"/>
              <a:t>VGG16</a:t>
            </a:r>
          </a:p>
          <a:p>
            <a:r>
              <a:rPr lang="en-US" sz="1400" i="1" dirty="0" err="1"/>
              <a:t>Mobilenet</a:t>
            </a:r>
            <a:endParaRPr lang="en-US" sz="1400" i="1" dirty="0"/>
          </a:p>
          <a:p>
            <a:r>
              <a:rPr lang="en-US" sz="1400" i="1" dirty="0"/>
              <a:t>EfficientnetB5</a:t>
            </a:r>
          </a:p>
          <a:p>
            <a:r>
              <a:rPr lang="en-US" sz="1400" i="1" dirty="0"/>
              <a:t>EllificentnetB0</a:t>
            </a:r>
            <a:endParaRPr lang="en-IN" sz="1400" i="1" dirty="0"/>
          </a:p>
        </p:txBody>
      </p:sp>
      <p:sp>
        <p:nvSpPr>
          <p:cNvPr id="36" name="TextBox 35">
            <a:extLst>
              <a:ext uri="{FF2B5EF4-FFF2-40B4-BE49-F238E27FC236}">
                <a16:creationId xmlns:a16="http://schemas.microsoft.com/office/drawing/2014/main" id="{EA3CD451-65D2-4DF7-9631-D79B6C918271}"/>
              </a:ext>
            </a:extLst>
          </p:cNvPr>
          <p:cNvSpPr txBox="1"/>
          <p:nvPr/>
        </p:nvSpPr>
        <p:spPr>
          <a:xfrm>
            <a:off x="6577728" y="4110112"/>
            <a:ext cx="1925502" cy="738664"/>
          </a:xfrm>
          <a:prstGeom prst="rect">
            <a:avLst/>
          </a:prstGeom>
          <a:noFill/>
        </p:spPr>
        <p:txBody>
          <a:bodyPr wrap="square">
            <a:spAutoFit/>
          </a:bodyPr>
          <a:lstStyle/>
          <a:p>
            <a:r>
              <a:rPr lang="en-US" sz="1400" i="1" dirty="0"/>
              <a:t>Cyclic Learning</a:t>
            </a:r>
          </a:p>
          <a:p>
            <a:r>
              <a:rPr lang="en-US" sz="1400" i="1" dirty="0"/>
              <a:t>Progressive unfreezing</a:t>
            </a:r>
          </a:p>
          <a:p>
            <a:r>
              <a:rPr lang="en-US" sz="1400" i="1" dirty="0"/>
              <a:t>Batch number</a:t>
            </a:r>
            <a:endParaRPr lang="en-IN" sz="1400" i="1" dirty="0"/>
          </a:p>
        </p:txBody>
      </p:sp>
      <p:sp>
        <p:nvSpPr>
          <p:cNvPr id="38" name="Rectangle: Rounded Corners 37">
            <a:extLst>
              <a:ext uri="{FF2B5EF4-FFF2-40B4-BE49-F238E27FC236}">
                <a16:creationId xmlns:a16="http://schemas.microsoft.com/office/drawing/2014/main" id="{B01B9906-48C8-4D15-B7F0-DE8BBECCCD75}"/>
              </a:ext>
            </a:extLst>
          </p:cNvPr>
          <p:cNvSpPr/>
          <p:nvPr/>
        </p:nvSpPr>
        <p:spPr>
          <a:xfrm>
            <a:off x="4194377" y="3129039"/>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09D7E978-C5E9-4DD5-A52A-C24BD4682C9D}"/>
              </a:ext>
            </a:extLst>
          </p:cNvPr>
          <p:cNvSpPr txBox="1"/>
          <p:nvPr/>
        </p:nvSpPr>
        <p:spPr>
          <a:xfrm>
            <a:off x="4194376" y="3118070"/>
            <a:ext cx="1925503" cy="646331"/>
          </a:xfrm>
          <a:prstGeom prst="rect">
            <a:avLst/>
          </a:prstGeom>
          <a:noFill/>
        </p:spPr>
        <p:txBody>
          <a:bodyPr wrap="square">
            <a:spAutoFit/>
          </a:bodyPr>
          <a:lstStyle/>
          <a:p>
            <a:pPr algn="ctr"/>
            <a:r>
              <a:rPr lang="en-US" dirty="0"/>
              <a:t>Building loss criteria</a:t>
            </a:r>
            <a:endParaRPr lang="en-IN" dirty="0"/>
          </a:p>
        </p:txBody>
      </p:sp>
      <p:sp>
        <p:nvSpPr>
          <p:cNvPr id="40" name="TextBox 39">
            <a:extLst>
              <a:ext uri="{FF2B5EF4-FFF2-40B4-BE49-F238E27FC236}">
                <a16:creationId xmlns:a16="http://schemas.microsoft.com/office/drawing/2014/main" id="{E0E08E11-D310-41DF-9AAB-CA77F509D646}"/>
              </a:ext>
            </a:extLst>
          </p:cNvPr>
          <p:cNvSpPr txBox="1"/>
          <p:nvPr/>
        </p:nvSpPr>
        <p:spPr>
          <a:xfrm>
            <a:off x="6562714" y="3118070"/>
            <a:ext cx="1709925" cy="523220"/>
          </a:xfrm>
          <a:prstGeom prst="rect">
            <a:avLst/>
          </a:prstGeom>
          <a:noFill/>
        </p:spPr>
        <p:txBody>
          <a:bodyPr wrap="square">
            <a:spAutoFit/>
          </a:bodyPr>
          <a:lstStyle/>
          <a:p>
            <a:r>
              <a:rPr lang="en-US" sz="1400" i="1" dirty="0"/>
              <a:t>IOU: MSE</a:t>
            </a:r>
          </a:p>
          <a:p>
            <a:r>
              <a:rPr lang="en-US" sz="1400" i="1" dirty="0"/>
              <a:t>Categorical accuracy</a:t>
            </a:r>
            <a:endParaRPr lang="en-IN" sz="1400" i="1" dirty="0"/>
          </a:p>
        </p:txBody>
      </p:sp>
      <p:sp>
        <p:nvSpPr>
          <p:cNvPr id="41" name="Arrow: Down 40">
            <a:extLst>
              <a:ext uri="{FF2B5EF4-FFF2-40B4-BE49-F238E27FC236}">
                <a16:creationId xmlns:a16="http://schemas.microsoft.com/office/drawing/2014/main" id="{E49FE77F-C5B3-4009-AF96-A0BC9B1ED0DA}"/>
              </a:ext>
            </a:extLst>
          </p:cNvPr>
          <p:cNvSpPr/>
          <p:nvPr/>
        </p:nvSpPr>
        <p:spPr>
          <a:xfrm>
            <a:off x="2100311" y="17865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DD06EBF8-05E2-4A52-8C67-5B0CC638D59F}"/>
              </a:ext>
            </a:extLst>
          </p:cNvPr>
          <p:cNvSpPr/>
          <p:nvPr/>
        </p:nvSpPr>
        <p:spPr>
          <a:xfrm>
            <a:off x="2100311" y="301315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72A08BF-4E95-41DF-A992-45C01DDCEE73}"/>
              </a:ext>
            </a:extLst>
          </p:cNvPr>
          <p:cNvSpPr/>
          <p:nvPr/>
        </p:nvSpPr>
        <p:spPr>
          <a:xfrm>
            <a:off x="2100311" y="3760356"/>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a:extLst>
              <a:ext uri="{FF2B5EF4-FFF2-40B4-BE49-F238E27FC236}">
                <a16:creationId xmlns:a16="http://schemas.microsoft.com/office/drawing/2014/main" id="{A2F5A787-4286-445B-B371-D94066E5679F}"/>
              </a:ext>
            </a:extLst>
          </p:cNvPr>
          <p:cNvSpPr/>
          <p:nvPr/>
        </p:nvSpPr>
        <p:spPr>
          <a:xfrm>
            <a:off x="2100311" y="4540655"/>
            <a:ext cx="257452" cy="37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Down 44">
            <a:extLst>
              <a:ext uri="{FF2B5EF4-FFF2-40B4-BE49-F238E27FC236}">
                <a16:creationId xmlns:a16="http://schemas.microsoft.com/office/drawing/2014/main" id="{D2C178FE-B6F5-434C-BDF6-3DBB42FC7768}"/>
              </a:ext>
            </a:extLst>
          </p:cNvPr>
          <p:cNvSpPr/>
          <p:nvPr/>
        </p:nvSpPr>
        <p:spPr>
          <a:xfrm>
            <a:off x="5046851" y="175329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2A7B3CFB-7DC6-4091-A371-35FAF3768184}"/>
              </a:ext>
            </a:extLst>
          </p:cNvPr>
          <p:cNvSpPr/>
          <p:nvPr/>
        </p:nvSpPr>
        <p:spPr>
          <a:xfrm>
            <a:off x="5042307" y="2757849"/>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Down 46">
            <a:extLst>
              <a:ext uri="{FF2B5EF4-FFF2-40B4-BE49-F238E27FC236}">
                <a16:creationId xmlns:a16="http://schemas.microsoft.com/office/drawing/2014/main" id="{18FEE514-9A36-4A3D-BC6C-CFA428062A89}"/>
              </a:ext>
            </a:extLst>
          </p:cNvPr>
          <p:cNvSpPr/>
          <p:nvPr/>
        </p:nvSpPr>
        <p:spPr>
          <a:xfrm>
            <a:off x="5042307" y="3780322"/>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E73109EF-936C-4AFE-BAE4-F70EA9CED7E4}"/>
              </a:ext>
            </a:extLst>
          </p:cNvPr>
          <p:cNvSpPr/>
          <p:nvPr/>
        </p:nvSpPr>
        <p:spPr>
          <a:xfrm>
            <a:off x="5042307" y="483314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Elbow 49">
            <a:extLst>
              <a:ext uri="{FF2B5EF4-FFF2-40B4-BE49-F238E27FC236}">
                <a16:creationId xmlns:a16="http://schemas.microsoft.com/office/drawing/2014/main" id="{4FE53F99-B8F4-43EA-A36E-A20115470081}"/>
              </a:ext>
            </a:extLst>
          </p:cNvPr>
          <p:cNvCxnSpPr>
            <a:stCxn id="20" idx="2"/>
            <a:endCxn id="23" idx="1"/>
          </p:cNvCxnSpPr>
          <p:nvPr/>
        </p:nvCxnSpPr>
        <p:spPr>
          <a:xfrm rot="5400000" flipH="1" flipV="1">
            <a:off x="1199595" y="2433634"/>
            <a:ext cx="3976659" cy="1965146"/>
          </a:xfrm>
          <a:prstGeom prst="bentConnector4">
            <a:avLst>
              <a:gd name="adj1" fmla="val -5749"/>
              <a:gd name="adj2" fmla="val 744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2EEF98-D2F5-450E-A0C0-B19CCEF0AD79}"/>
              </a:ext>
            </a:extLst>
          </p:cNvPr>
          <p:cNvCxnSpPr>
            <a:stCxn id="27" idx="3"/>
            <a:endCxn id="28" idx="1"/>
          </p:cNvCxnSpPr>
          <p:nvPr/>
        </p:nvCxnSpPr>
        <p:spPr>
          <a:xfrm flipV="1">
            <a:off x="6159277" y="1338382"/>
            <a:ext cx="3904375" cy="4091742"/>
          </a:xfrm>
          <a:prstGeom prst="bentConnector3">
            <a:avLst>
              <a:gd name="adj1" fmla="val 8660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B69050C-ABB6-4C75-86A8-52075F830F2B}"/>
              </a:ext>
            </a:extLst>
          </p:cNvPr>
          <p:cNvSpPr/>
          <p:nvPr/>
        </p:nvSpPr>
        <p:spPr>
          <a:xfrm>
            <a:off x="3300213" y="2074208"/>
            <a:ext cx="7965549" cy="375293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5631C7DB-2A22-4F5F-B8F9-44F2CB5B5555}"/>
              </a:ext>
            </a:extLst>
          </p:cNvPr>
          <p:cNvSpPr/>
          <p:nvPr/>
        </p:nvSpPr>
        <p:spPr>
          <a:xfrm>
            <a:off x="3518490" y="1014798"/>
            <a:ext cx="7758240" cy="106409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61850A23-8F97-4371-AC75-11D25320C359}"/>
              </a:ext>
            </a:extLst>
          </p:cNvPr>
          <p:cNvSpPr/>
          <p:nvPr/>
        </p:nvSpPr>
        <p:spPr>
          <a:xfrm>
            <a:off x="1188259" y="4031791"/>
            <a:ext cx="2185998" cy="175583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CF4CC7BE-4365-4D3E-BB99-13F43673C143}"/>
              </a:ext>
            </a:extLst>
          </p:cNvPr>
          <p:cNvSpPr/>
          <p:nvPr/>
        </p:nvSpPr>
        <p:spPr>
          <a:xfrm>
            <a:off x="1223354" y="1122467"/>
            <a:ext cx="2070791" cy="216615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A0A3BEA-6417-44A3-83A1-9FDAD85CD77C}"/>
              </a:ext>
            </a:extLst>
          </p:cNvPr>
          <p:cNvPicPr>
            <a:picLocks noChangeAspect="1"/>
          </p:cNvPicPr>
          <p:nvPr/>
        </p:nvPicPr>
        <p:blipFill>
          <a:blip r:embed="rId2"/>
          <a:stretch>
            <a:fillRect/>
          </a:stretch>
        </p:blipFill>
        <p:spPr>
          <a:xfrm>
            <a:off x="3479297" y="726701"/>
            <a:ext cx="6858481" cy="5614790"/>
          </a:xfrm>
          <a:prstGeom prst="rect">
            <a:avLst/>
          </a:prstGeom>
        </p:spPr>
      </p:pic>
    </p:spTree>
    <p:extLst>
      <p:ext uri="{BB962C8B-B14F-4D97-AF65-F5344CB8AC3E}">
        <p14:creationId xmlns:p14="http://schemas.microsoft.com/office/powerpoint/2010/main" val="2468816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8B8-87C5-4F6D-A8D0-3128763E29CE}"/>
              </a:ext>
            </a:extLst>
          </p:cNvPr>
          <p:cNvSpPr txBox="1"/>
          <p:nvPr/>
        </p:nvSpPr>
        <p:spPr>
          <a:xfrm>
            <a:off x="122363" y="8163"/>
            <a:ext cx="3914790"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Class Identification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FCFFDF30-6F9A-4163-B75F-EA73A1669D19}"/>
              </a:ext>
            </a:extLst>
          </p:cNvPr>
          <p:cNvSpPr/>
          <p:nvPr/>
        </p:nvSpPr>
        <p:spPr>
          <a:xfrm>
            <a:off x="1276182" y="1162007"/>
            <a:ext cx="1716839" cy="624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17478D4-224E-42FB-9CBF-7483FB12F7A3}"/>
              </a:ext>
            </a:extLst>
          </p:cNvPr>
          <p:cNvSpPr txBox="1"/>
          <p:nvPr/>
        </p:nvSpPr>
        <p:spPr>
          <a:xfrm>
            <a:off x="1171851" y="1151116"/>
            <a:ext cx="1925502" cy="646331"/>
          </a:xfrm>
          <a:prstGeom prst="rect">
            <a:avLst/>
          </a:prstGeom>
          <a:noFill/>
        </p:spPr>
        <p:txBody>
          <a:bodyPr wrap="square">
            <a:spAutoFit/>
          </a:bodyPr>
          <a:lstStyle/>
          <a:p>
            <a:pPr algn="ctr"/>
            <a:r>
              <a:rPr lang="en-US" dirty="0"/>
              <a:t>Import necessary python library</a:t>
            </a:r>
            <a:endParaRPr lang="en-IN" dirty="0"/>
          </a:p>
        </p:txBody>
      </p:sp>
      <p:sp>
        <p:nvSpPr>
          <p:cNvPr id="12" name="Rectangle: Rounded Corners 11">
            <a:extLst>
              <a:ext uri="{FF2B5EF4-FFF2-40B4-BE49-F238E27FC236}">
                <a16:creationId xmlns:a16="http://schemas.microsoft.com/office/drawing/2014/main" id="{B0FE4184-9A07-4CF8-89DC-B557A2DC71D7}"/>
              </a:ext>
            </a:extLst>
          </p:cNvPr>
          <p:cNvSpPr/>
          <p:nvPr/>
        </p:nvSpPr>
        <p:spPr>
          <a:xfrm>
            <a:off x="1224846" y="3292120"/>
            <a:ext cx="1925502" cy="4839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3A393F5-97F9-408C-B759-8746B61BA00F}"/>
              </a:ext>
            </a:extLst>
          </p:cNvPr>
          <p:cNvSpPr txBox="1"/>
          <p:nvPr/>
        </p:nvSpPr>
        <p:spPr>
          <a:xfrm>
            <a:off x="1251750" y="2096868"/>
            <a:ext cx="1925502" cy="923330"/>
          </a:xfrm>
          <a:prstGeom prst="rect">
            <a:avLst/>
          </a:prstGeom>
          <a:noFill/>
        </p:spPr>
        <p:txBody>
          <a:bodyPr wrap="square">
            <a:spAutoFit/>
          </a:bodyPr>
          <a:lstStyle/>
          <a:p>
            <a:pPr algn="ctr"/>
            <a:r>
              <a:rPr lang="en-US" dirty="0"/>
              <a:t>Choose directory where data loaded</a:t>
            </a:r>
            <a:endParaRPr lang="en-IN" dirty="0"/>
          </a:p>
        </p:txBody>
      </p:sp>
      <p:sp>
        <p:nvSpPr>
          <p:cNvPr id="14" name="TextBox 13">
            <a:extLst>
              <a:ext uri="{FF2B5EF4-FFF2-40B4-BE49-F238E27FC236}">
                <a16:creationId xmlns:a16="http://schemas.microsoft.com/office/drawing/2014/main" id="{A907E326-3B40-4825-A24E-E7C6DE34238D}"/>
              </a:ext>
            </a:extLst>
          </p:cNvPr>
          <p:cNvSpPr txBox="1"/>
          <p:nvPr/>
        </p:nvSpPr>
        <p:spPr>
          <a:xfrm>
            <a:off x="1359626" y="3350295"/>
            <a:ext cx="1534882" cy="369332"/>
          </a:xfrm>
          <a:prstGeom prst="rect">
            <a:avLst/>
          </a:prstGeom>
          <a:noFill/>
        </p:spPr>
        <p:txBody>
          <a:bodyPr wrap="square">
            <a:spAutoFit/>
          </a:bodyPr>
          <a:lstStyle/>
          <a:p>
            <a:pPr algn="ctr"/>
            <a:r>
              <a:rPr lang="en-US" dirty="0"/>
              <a:t>Load the data</a:t>
            </a:r>
            <a:endParaRPr lang="en-IN" dirty="0"/>
          </a:p>
        </p:txBody>
      </p:sp>
      <p:sp>
        <p:nvSpPr>
          <p:cNvPr id="15" name="TextBox 14">
            <a:extLst>
              <a:ext uri="{FF2B5EF4-FFF2-40B4-BE49-F238E27FC236}">
                <a16:creationId xmlns:a16="http://schemas.microsoft.com/office/drawing/2014/main" id="{15780DA3-98A1-49C9-81F0-7471845963EC}"/>
              </a:ext>
            </a:extLst>
          </p:cNvPr>
          <p:cNvSpPr txBox="1"/>
          <p:nvPr/>
        </p:nvSpPr>
        <p:spPr>
          <a:xfrm>
            <a:off x="4233774" y="1056156"/>
            <a:ext cx="1925502" cy="646331"/>
          </a:xfrm>
          <a:prstGeom prst="rect">
            <a:avLst/>
          </a:prstGeom>
          <a:noFill/>
        </p:spPr>
        <p:txBody>
          <a:bodyPr wrap="square">
            <a:spAutoFit/>
          </a:bodyPr>
          <a:lstStyle/>
          <a:p>
            <a:pPr algn="ctr"/>
            <a:r>
              <a:rPr lang="en-US" dirty="0"/>
              <a:t>Image Preprocessing </a:t>
            </a:r>
            <a:endParaRPr lang="en-IN" dirty="0"/>
          </a:p>
        </p:txBody>
      </p:sp>
      <p:sp>
        <p:nvSpPr>
          <p:cNvPr id="17" name="Rectangle: Rounded Corners 16">
            <a:extLst>
              <a:ext uri="{FF2B5EF4-FFF2-40B4-BE49-F238E27FC236}">
                <a16:creationId xmlns:a16="http://schemas.microsoft.com/office/drawing/2014/main" id="{EF3FCC5B-C2C5-440A-AC77-B5F23B618030}"/>
              </a:ext>
            </a:extLst>
          </p:cNvPr>
          <p:cNvSpPr/>
          <p:nvPr/>
        </p:nvSpPr>
        <p:spPr>
          <a:xfrm>
            <a:off x="1239932" y="2083119"/>
            <a:ext cx="1925502" cy="923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8DDB2EE-EA65-423B-A7DB-F08E08E3CBD1}"/>
              </a:ext>
            </a:extLst>
          </p:cNvPr>
          <p:cNvSpPr/>
          <p:nvPr/>
        </p:nvSpPr>
        <p:spPr>
          <a:xfrm>
            <a:off x="1241918" y="4032111"/>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8B216A32-3C49-4DDA-90CB-50E64ACD9650}"/>
              </a:ext>
            </a:extLst>
          </p:cNvPr>
          <p:cNvSpPr txBox="1"/>
          <p:nvPr/>
        </p:nvSpPr>
        <p:spPr>
          <a:xfrm>
            <a:off x="1224846" y="4096786"/>
            <a:ext cx="1925502" cy="369332"/>
          </a:xfrm>
          <a:prstGeom prst="rect">
            <a:avLst/>
          </a:prstGeom>
          <a:noFill/>
        </p:spPr>
        <p:txBody>
          <a:bodyPr wrap="square">
            <a:spAutoFit/>
          </a:bodyPr>
          <a:lstStyle/>
          <a:p>
            <a:pPr algn="ctr"/>
            <a:r>
              <a:rPr lang="en-US" dirty="0"/>
              <a:t>Visualize the data</a:t>
            </a:r>
            <a:endParaRPr lang="en-IN" dirty="0"/>
          </a:p>
        </p:txBody>
      </p:sp>
      <p:sp>
        <p:nvSpPr>
          <p:cNvPr id="20" name="Rectangle: Rounded Corners 19">
            <a:extLst>
              <a:ext uri="{FF2B5EF4-FFF2-40B4-BE49-F238E27FC236}">
                <a16:creationId xmlns:a16="http://schemas.microsoft.com/office/drawing/2014/main" id="{831DE20D-0522-49D6-A59E-3C81AD2739C0}"/>
              </a:ext>
            </a:extLst>
          </p:cNvPr>
          <p:cNvSpPr/>
          <p:nvPr/>
        </p:nvSpPr>
        <p:spPr>
          <a:xfrm>
            <a:off x="1242601" y="4920582"/>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92BC54FA-764D-4E2E-909E-CFBB19B73D57}"/>
              </a:ext>
            </a:extLst>
          </p:cNvPr>
          <p:cNvSpPr txBox="1"/>
          <p:nvPr/>
        </p:nvSpPr>
        <p:spPr>
          <a:xfrm>
            <a:off x="1253568" y="4977893"/>
            <a:ext cx="1925502" cy="369332"/>
          </a:xfrm>
          <a:prstGeom prst="rect">
            <a:avLst/>
          </a:prstGeom>
          <a:noFill/>
        </p:spPr>
        <p:txBody>
          <a:bodyPr wrap="square">
            <a:spAutoFit/>
          </a:bodyPr>
          <a:lstStyle/>
          <a:p>
            <a:pPr algn="ctr"/>
            <a:r>
              <a:rPr lang="en-US" dirty="0"/>
              <a:t>EDA</a:t>
            </a:r>
            <a:endParaRPr lang="en-IN" dirty="0"/>
          </a:p>
        </p:txBody>
      </p:sp>
      <p:sp>
        <p:nvSpPr>
          <p:cNvPr id="22" name="Rectangle: Rounded Corners 21">
            <a:extLst>
              <a:ext uri="{FF2B5EF4-FFF2-40B4-BE49-F238E27FC236}">
                <a16:creationId xmlns:a16="http://schemas.microsoft.com/office/drawing/2014/main" id="{23C709EA-4253-423F-BB5C-F200C0F0D04A}"/>
              </a:ext>
            </a:extLst>
          </p:cNvPr>
          <p:cNvSpPr/>
          <p:nvPr/>
        </p:nvSpPr>
        <p:spPr>
          <a:xfrm>
            <a:off x="4170498" y="209686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35027D1-6978-4EAC-8843-602C34DA6A7A}"/>
              </a:ext>
            </a:extLst>
          </p:cNvPr>
          <p:cNvSpPr/>
          <p:nvPr/>
        </p:nvSpPr>
        <p:spPr>
          <a:xfrm>
            <a:off x="4170498" y="110471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29B16099-22D2-4271-8E46-7C2590D1BE6E}"/>
              </a:ext>
            </a:extLst>
          </p:cNvPr>
          <p:cNvSpPr txBox="1"/>
          <p:nvPr/>
        </p:nvSpPr>
        <p:spPr>
          <a:xfrm>
            <a:off x="4194377" y="2235367"/>
            <a:ext cx="1925503" cy="369332"/>
          </a:xfrm>
          <a:prstGeom prst="rect">
            <a:avLst/>
          </a:prstGeom>
          <a:noFill/>
        </p:spPr>
        <p:txBody>
          <a:bodyPr wrap="square">
            <a:spAutoFit/>
          </a:bodyPr>
          <a:lstStyle/>
          <a:p>
            <a:pPr algn="ctr"/>
            <a:r>
              <a:rPr lang="en-US" dirty="0"/>
              <a:t>Model building</a:t>
            </a:r>
            <a:endParaRPr lang="en-IN" dirty="0"/>
          </a:p>
        </p:txBody>
      </p:sp>
      <p:sp>
        <p:nvSpPr>
          <p:cNvPr id="26" name="Rectangle: Rounded Corners 25">
            <a:extLst>
              <a:ext uri="{FF2B5EF4-FFF2-40B4-BE49-F238E27FC236}">
                <a16:creationId xmlns:a16="http://schemas.microsoft.com/office/drawing/2014/main" id="{FC1BA6B9-1E34-490F-A57E-FFAF48773AC7}"/>
              </a:ext>
            </a:extLst>
          </p:cNvPr>
          <p:cNvSpPr/>
          <p:nvPr/>
        </p:nvSpPr>
        <p:spPr>
          <a:xfrm>
            <a:off x="4170498" y="510695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9377373E-B16E-4D3E-9B99-E83F69750E9A}"/>
              </a:ext>
            </a:extLst>
          </p:cNvPr>
          <p:cNvSpPr txBox="1"/>
          <p:nvPr/>
        </p:nvSpPr>
        <p:spPr>
          <a:xfrm>
            <a:off x="4233774" y="5245458"/>
            <a:ext cx="1925503" cy="369332"/>
          </a:xfrm>
          <a:prstGeom prst="rect">
            <a:avLst/>
          </a:prstGeom>
          <a:noFill/>
        </p:spPr>
        <p:txBody>
          <a:bodyPr wrap="square">
            <a:spAutoFit/>
          </a:bodyPr>
          <a:lstStyle/>
          <a:p>
            <a:pPr algn="ctr"/>
            <a:r>
              <a:rPr lang="en-US" dirty="0"/>
              <a:t>Model evaluation</a:t>
            </a:r>
            <a:endParaRPr lang="en-IN" dirty="0"/>
          </a:p>
        </p:txBody>
      </p:sp>
      <p:sp>
        <p:nvSpPr>
          <p:cNvPr id="28" name="Rectangle: Rounded Corners 27">
            <a:extLst>
              <a:ext uri="{FF2B5EF4-FFF2-40B4-BE49-F238E27FC236}">
                <a16:creationId xmlns:a16="http://schemas.microsoft.com/office/drawing/2014/main" id="{6F382D7C-B83E-485F-B498-0DB5B077FD48}"/>
              </a:ext>
            </a:extLst>
          </p:cNvPr>
          <p:cNvSpPr/>
          <p:nvPr/>
        </p:nvSpPr>
        <p:spPr>
          <a:xfrm>
            <a:off x="10063652" y="1077611"/>
            <a:ext cx="994688" cy="5215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A1EE7AA-3202-45E6-9F0E-5020D36BED04}"/>
              </a:ext>
            </a:extLst>
          </p:cNvPr>
          <p:cNvSpPr txBox="1"/>
          <p:nvPr/>
        </p:nvSpPr>
        <p:spPr>
          <a:xfrm>
            <a:off x="10126547" y="1151116"/>
            <a:ext cx="868897" cy="369332"/>
          </a:xfrm>
          <a:prstGeom prst="rect">
            <a:avLst/>
          </a:prstGeom>
          <a:noFill/>
        </p:spPr>
        <p:txBody>
          <a:bodyPr wrap="square">
            <a:spAutoFit/>
          </a:bodyPr>
          <a:lstStyle/>
          <a:p>
            <a:pPr algn="ctr"/>
            <a:r>
              <a:rPr lang="en-US" dirty="0"/>
              <a:t>UI</a:t>
            </a:r>
            <a:endParaRPr lang="en-IN" dirty="0"/>
          </a:p>
        </p:txBody>
      </p:sp>
      <p:sp>
        <p:nvSpPr>
          <p:cNvPr id="32" name="TextBox 31">
            <a:extLst>
              <a:ext uri="{FF2B5EF4-FFF2-40B4-BE49-F238E27FC236}">
                <a16:creationId xmlns:a16="http://schemas.microsoft.com/office/drawing/2014/main" id="{2FE417D7-71FF-4642-B3BA-6A91E08C7ED7}"/>
              </a:ext>
            </a:extLst>
          </p:cNvPr>
          <p:cNvSpPr txBox="1"/>
          <p:nvPr/>
        </p:nvSpPr>
        <p:spPr>
          <a:xfrm>
            <a:off x="6553608" y="950822"/>
            <a:ext cx="2851957" cy="954107"/>
          </a:xfrm>
          <a:prstGeom prst="rect">
            <a:avLst/>
          </a:prstGeom>
          <a:noFill/>
        </p:spPr>
        <p:txBody>
          <a:bodyPr wrap="square">
            <a:spAutoFit/>
          </a:bodyPr>
          <a:lstStyle/>
          <a:p>
            <a:r>
              <a:rPr lang="en-US" sz="1400" i="1" dirty="0"/>
              <a:t>Normalization</a:t>
            </a:r>
          </a:p>
          <a:p>
            <a:r>
              <a:rPr lang="en-US" sz="1400" i="1" dirty="0"/>
              <a:t>Augmentation</a:t>
            </a:r>
          </a:p>
          <a:p>
            <a:r>
              <a:rPr lang="en-US" sz="1400" i="1" dirty="0"/>
              <a:t>Normalization by pixel of each image </a:t>
            </a:r>
          </a:p>
          <a:p>
            <a:r>
              <a:rPr lang="en-US" sz="1400" i="1" dirty="0"/>
              <a:t>Normalization of all image </a:t>
            </a:r>
            <a:endParaRPr lang="en-IN" sz="1400" i="1" dirty="0"/>
          </a:p>
        </p:txBody>
      </p:sp>
      <p:sp>
        <p:nvSpPr>
          <p:cNvPr id="33" name="Rectangle: Rounded Corners 32">
            <a:extLst>
              <a:ext uri="{FF2B5EF4-FFF2-40B4-BE49-F238E27FC236}">
                <a16:creationId xmlns:a16="http://schemas.microsoft.com/office/drawing/2014/main" id="{830E0C84-99D4-405A-A53E-F95F472C7DD3}"/>
              </a:ext>
            </a:extLst>
          </p:cNvPr>
          <p:cNvSpPr/>
          <p:nvPr/>
        </p:nvSpPr>
        <p:spPr>
          <a:xfrm>
            <a:off x="4170498" y="420163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B7F5D1E-6D12-41EA-931F-FF0DD1EA80D8}"/>
              </a:ext>
            </a:extLst>
          </p:cNvPr>
          <p:cNvSpPr txBox="1"/>
          <p:nvPr/>
        </p:nvSpPr>
        <p:spPr>
          <a:xfrm>
            <a:off x="4170498" y="4179697"/>
            <a:ext cx="1925503" cy="646331"/>
          </a:xfrm>
          <a:prstGeom prst="rect">
            <a:avLst/>
          </a:prstGeom>
          <a:noFill/>
        </p:spPr>
        <p:txBody>
          <a:bodyPr wrap="square">
            <a:spAutoFit/>
          </a:bodyPr>
          <a:lstStyle/>
          <a:p>
            <a:pPr algn="ctr"/>
            <a:r>
              <a:rPr lang="en-US" dirty="0"/>
              <a:t>Hyper parameter tunning</a:t>
            </a:r>
            <a:endParaRPr lang="en-IN" dirty="0"/>
          </a:p>
        </p:txBody>
      </p:sp>
      <p:sp>
        <p:nvSpPr>
          <p:cNvPr id="35" name="TextBox 34">
            <a:extLst>
              <a:ext uri="{FF2B5EF4-FFF2-40B4-BE49-F238E27FC236}">
                <a16:creationId xmlns:a16="http://schemas.microsoft.com/office/drawing/2014/main" id="{379D29EB-6861-487E-AB63-E86EBB549AB8}"/>
              </a:ext>
            </a:extLst>
          </p:cNvPr>
          <p:cNvSpPr txBox="1"/>
          <p:nvPr/>
        </p:nvSpPr>
        <p:spPr>
          <a:xfrm>
            <a:off x="6514212" y="1904929"/>
            <a:ext cx="1316121" cy="954107"/>
          </a:xfrm>
          <a:prstGeom prst="rect">
            <a:avLst/>
          </a:prstGeom>
          <a:noFill/>
        </p:spPr>
        <p:txBody>
          <a:bodyPr wrap="square">
            <a:spAutoFit/>
          </a:bodyPr>
          <a:lstStyle/>
          <a:p>
            <a:r>
              <a:rPr lang="en-US" sz="1400" i="1" dirty="0"/>
              <a:t>VGG16</a:t>
            </a:r>
          </a:p>
          <a:p>
            <a:r>
              <a:rPr lang="en-US" sz="1400" i="1" dirty="0" err="1"/>
              <a:t>Mobilenet</a:t>
            </a:r>
            <a:endParaRPr lang="en-US" sz="1400" i="1" dirty="0"/>
          </a:p>
          <a:p>
            <a:r>
              <a:rPr lang="en-US" sz="1400" i="1" dirty="0"/>
              <a:t>EfficientnetB5</a:t>
            </a:r>
          </a:p>
          <a:p>
            <a:r>
              <a:rPr lang="en-US" sz="1400" i="1" dirty="0"/>
              <a:t>EllificentnetB0</a:t>
            </a:r>
            <a:endParaRPr lang="en-IN" sz="1400" i="1" dirty="0"/>
          </a:p>
        </p:txBody>
      </p:sp>
      <p:sp>
        <p:nvSpPr>
          <p:cNvPr id="36" name="TextBox 35">
            <a:extLst>
              <a:ext uri="{FF2B5EF4-FFF2-40B4-BE49-F238E27FC236}">
                <a16:creationId xmlns:a16="http://schemas.microsoft.com/office/drawing/2014/main" id="{EA3CD451-65D2-4DF7-9631-D79B6C918271}"/>
              </a:ext>
            </a:extLst>
          </p:cNvPr>
          <p:cNvSpPr txBox="1"/>
          <p:nvPr/>
        </p:nvSpPr>
        <p:spPr>
          <a:xfrm>
            <a:off x="6577728" y="4110112"/>
            <a:ext cx="1925502" cy="738664"/>
          </a:xfrm>
          <a:prstGeom prst="rect">
            <a:avLst/>
          </a:prstGeom>
          <a:noFill/>
        </p:spPr>
        <p:txBody>
          <a:bodyPr wrap="square">
            <a:spAutoFit/>
          </a:bodyPr>
          <a:lstStyle/>
          <a:p>
            <a:r>
              <a:rPr lang="en-US" sz="1400" i="1" dirty="0"/>
              <a:t>Cyclic Learning</a:t>
            </a:r>
          </a:p>
          <a:p>
            <a:r>
              <a:rPr lang="en-US" sz="1400" i="1" dirty="0"/>
              <a:t>Progressive unfreezing</a:t>
            </a:r>
          </a:p>
          <a:p>
            <a:r>
              <a:rPr lang="en-US" sz="1400" i="1" dirty="0"/>
              <a:t>Batch number</a:t>
            </a:r>
            <a:endParaRPr lang="en-IN" sz="1400" i="1" dirty="0"/>
          </a:p>
        </p:txBody>
      </p:sp>
      <p:sp>
        <p:nvSpPr>
          <p:cNvPr id="38" name="Rectangle: Rounded Corners 37">
            <a:extLst>
              <a:ext uri="{FF2B5EF4-FFF2-40B4-BE49-F238E27FC236}">
                <a16:creationId xmlns:a16="http://schemas.microsoft.com/office/drawing/2014/main" id="{B01B9906-48C8-4D15-B7F0-DE8BBECCCD75}"/>
              </a:ext>
            </a:extLst>
          </p:cNvPr>
          <p:cNvSpPr/>
          <p:nvPr/>
        </p:nvSpPr>
        <p:spPr>
          <a:xfrm>
            <a:off x="4194377" y="3129039"/>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09D7E978-C5E9-4DD5-A52A-C24BD4682C9D}"/>
              </a:ext>
            </a:extLst>
          </p:cNvPr>
          <p:cNvSpPr txBox="1"/>
          <p:nvPr/>
        </p:nvSpPr>
        <p:spPr>
          <a:xfrm>
            <a:off x="4194376" y="3118070"/>
            <a:ext cx="1925503" cy="646331"/>
          </a:xfrm>
          <a:prstGeom prst="rect">
            <a:avLst/>
          </a:prstGeom>
          <a:noFill/>
        </p:spPr>
        <p:txBody>
          <a:bodyPr wrap="square">
            <a:spAutoFit/>
          </a:bodyPr>
          <a:lstStyle/>
          <a:p>
            <a:pPr algn="ctr"/>
            <a:r>
              <a:rPr lang="en-US" dirty="0"/>
              <a:t>Building loss criteria</a:t>
            </a:r>
            <a:endParaRPr lang="en-IN" dirty="0"/>
          </a:p>
        </p:txBody>
      </p:sp>
      <p:sp>
        <p:nvSpPr>
          <p:cNvPr id="40" name="TextBox 39">
            <a:extLst>
              <a:ext uri="{FF2B5EF4-FFF2-40B4-BE49-F238E27FC236}">
                <a16:creationId xmlns:a16="http://schemas.microsoft.com/office/drawing/2014/main" id="{E0E08E11-D310-41DF-9AAB-CA77F509D646}"/>
              </a:ext>
            </a:extLst>
          </p:cNvPr>
          <p:cNvSpPr txBox="1"/>
          <p:nvPr/>
        </p:nvSpPr>
        <p:spPr>
          <a:xfrm>
            <a:off x="6562714" y="3118070"/>
            <a:ext cx="1709925" cy="523220"/>
          </a:xfrm>
          <a:prstGeom prst="rect">
            <a:avLst/>
          </a:prstGeom>
          <a:noFill/>
        </p:spPr>
        <p:txBody>
          <a:bodyPr wrap="square">
            <a:spAutoFit/>
          </a:bodyPr>
          <a:lstStyle/>
          <a:p>
            <a:r>
              <a:rPr lang="en-US" sz="1400" i="1" dirty="0"/>
              <a:t>IOU: MSE</a:t>
            </a:r>
          </a:p>
          <a:p>
            <a:r>
              <a:rPr lang="en-US" sz="1400" i="1" dirty="0"/>
              <a:t>Categorical accuracy</a:t>
            </a:r>
            <a:endParaRPr lang="en-IN" sz="1400" i="1" dirty="0"/>
          </a:p>
        </p:txBody>
      </p:sp>
      <p:sp>
        <p:nvSpPr>
          <p:cNvPr id="41" name="Arrow: Down 40">
            <a:extLst>
              <a:ext uri="{FF2B5EF4-FFF2-40B4-BE49-F238E27FC236}">
                <a16:creationId xmlns:a16="http://schemas.microsoft.com/office/drawing/2014/main" id="{E49FE77F-C5B3-4009-AF96-A0BC9B1ED0DA}"/>
              </a:ext>
            </a:extLst>
          </p:cNvPr>
          <p:cNvSpPr/>
          <p:nvPr/>
        </p:nvSpPr>
        <p:spPr>
          <a:xfrm>
            <a:off x="2100311" y="17865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DD06EBF8-05E2-4A52-8C67-5B0CC638D59F}"/>
              </a:ext>
            </a:extLst>
          </p:cNvPr>
          <p:cNvSpPr/>
          <p:nvPr/>
        </p:nvSpPr>
        <p:spPr>
          <a:xfrm>
            <a:off x="2100311" y="301315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72A08BF-4E95-41DF-A992-45C01DDCEE73}"/>
              </a:ext>
            </a:extLst>
          </p:cNvPr>
          <p:cNvSpPr/>
          <p:nvPr/>
        </p:nvSpPr>
        <p:spPr>
          <a:xfrm>
            <a:off x="2100311" y="3760356"/>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a:extLst>
              <a:ext uri="{FF2B5EF4-FFF2-40B4-BE49-F238E27FC236}">
                <a16:creationId xmlns:a16="http://schemas.microsoft.com/office/drawing/2014/main" id="{A2F5A787-4286-445B-B371-D94066E5679F}"/>
              </a:ext>
            </a:extLst>
          </p:cNvPr>
          <p:cNvSpPr/>
          <p:nvPr/>
        </p:nvSpPr>
        <p:spPr>
          <a:xfrm>
            <a:off x="2100311" y="4540655"/>
            <a:ext cx="257452" cy="37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Down 44">
            <a:extLst>
              <a:ext uri="{FF2B5EF4-FFF2-40B4-BE49-F238E27FC236}">
                <a16:creationId xmlns:a16="http://schemas.microsoft.com/office/drawing/2014/main" id="{D2C178FE-B6F5-434C-BDF6-3DBB42FC7768}"/>
              </a:ext>
            </a:extLst>
          </p:cNvPr>
          <p:cNvSpPr/>
          <p:nvPr/>
        </p:nvSpPr>
        <p:spPr>
          <a:xfrm>
            <a:off x="5046851" y="175329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2A7B3CFB-7DC6-4091-A371-35FAF3768184}"/>
              </a:ext>
            </a:extLst>
          </p:cNvPr>
          <p:cNvSpPr/>
          <p:nvPr/>
        </p:nvSpPr>
        <p:spPr>
          <a:xfrm>
            <a:off x="5042307" y="2757849"/>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Down 46">
            <a:extLst>
              <a:ext uri="{FF2B5EF4-FFF2-40B4-BE49-F238E27FC236}">
                <a16:creationId xmlns:a16="http://schemas.microsoft.com/office/drawing/2014/main" id="{18FEE514-9A36-4A3D-BC6C-CFA428062A89}"/>
              </a:ext>
            </a:extLst>
          </p:cNvPr>
          <p:cNvSpPr/>
          <p:nvPr/>
        </p:nvSpPr>
        <p:spPr>
          <a:xfrm>
            <a:off x="5042307" y="3780322"/>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E73109EF-936C-4AFE-BAE4-F70EA9CED7E4}"/>
              </a:ext>
            </a:extLst>
          </p:cNvPr>
          <p:cNvSpPr/>
          <p:nvPr/>
        </p:nvSpPr>
        <p:spPr>
          <a:xfrm>
            <a:off x="5042307" y="483314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Elbow 49">
            <a:extLst>
              <a:ext uri="{FF2B5EF4-FFF2-40B4-BE49-F238E27FC236}">
                <a16:creationId xmlns:a16="http://schemas.microsoft.com/office/drawing/2014/main" id="{4FE53F99-B8F4-43EA-A36E-A20115470081}"/>
              </a:ext>
            </a:extLst>
          </p:cNvPr>
          <p:cNvCxnSpPr>
            <a:stCxn id="20" idx="2"/>
            <a:endCxn id="23" idx="1"/>
          </p:cNvCxnSpPr>
          <p:nvPr/>
        </p:nvCxnSpPr>
        <p:spPr>
          <a:xfrm rot="5400000" flipH="1" flipV="1">
            <a:off x="1199595" y="2433634"/>
            <a:ext cx="3976659" cy="1965146"/>
          </a:xfrm>
          <a:prstGeom prst="bentConnector4">
            <a:avLst>
              <a:gd name="adj1" fmla="val -5749"/>
              <a:gd name="adj2" fmla="val 744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2EEF98-D2F5-450E-A0C0-B19CCEF0AD79}"/>
              </a:ext>
            </a:extLst>
          </p:cNvPr>
          <p:cNvCxnSpPr>
            <a:stCxn id="27" idx="3"/>
            <a:endCxn id="28" idx="1"/>
          </p:cNvCxnSpPr>
          <p:nvPr/>
        </p:nvCxnSpPr>
        <p:spPr>
          <a:xfrm flipV="1">
            <a:off x="6159277" y="1338382"/>
            <a:ext cx="3904375" cy="4091742"/>
          </a:xfrm>
          <a:prstGeom prst="bentConnector3">
            <a:avLst>
              <a:gd name="adj1" fmla="val 8660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B69050C-ABB6-4C75-86A8-52075F830F2B}"/>
              </a:ext>
            </a:extLst>
          </p:cNvPr>
          <p:cNvSpPr/>
          <p:nvPr/>
        </p:nvSpPr>
        <p:spPr>
          <a:xfrm>
            <a:off x="3300213" y="2074208"/>
            <a:ext cx="7965549" cy="375293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a:extLst>
              <a:ext uri="{FF2B5EF4-FFF2-40B4-BE49-F238E27FC236}">
                <a16:creationId xmlns:a16="http://schemas.microsoft.com/office/drawing/2014/main" id="{5631C7DB-2A22-4F5F-B8F9-44F2CB5B5555}"/>
              </a:ext>
            </a:extLst>
          </p:cNvPr>
          <p:cNvSpPr/>
          <p:nvPr/>
        </p:nvSpPr>
        <p:spPr>
          <a:xfrm>
            <a:off x="3518490" y="1014798"/>
            <a:ext cx="7758240" cy="106409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61850A23-8F97-4371-AC75-11D25320C359}"/>
              </a:ext>
            </a:extLst>
          </p:cNvPr>
          <p:cNvSpPr/>
          <p:nvPr/>
        </p:nvSpPr>
        <p:spPr>
          <a:xfrm>
            <a:off x="1188259" y="5516503"/>
            <a:ext cx="2185998" cy="271119"/>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CF4CC7BE-4365-4D3E-BB99-13F43673C143}"/>
              </a:ext>
            </a:extLst>
          </p:cNvPr>
          <p:cNvSpPr/>
          <p:nvPr/>
        </p:nvSpPr>
        <p:spPr>
          <a:xfrm>
            <a:off x="1223354" y="1122467"/>
            <a:ext cx="2070791" cy="285233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9DDA05AE-A7D2-474C-A887-8D3DAAE0826F}"/>
              </a:ext>
            </a:extLst>
          </p:cNvPr>
          <p:cNvPicPr>
            <a:picLocks noChangeAspect="1"/>
          </p:cNvPicPr>
          <p:nvPr/>
        </p:nvPicPr>
        <p:blipFill>
          <a:blip r:embed="rId2"/>
          <a:stretch>
            <a:fillRect/>
          </a:stretch>
        </p:blipFill>
        <p:spPr>
          <a:xfrm>
            <a:off x="3471043" y="1505974"/>
            <a:ext cx="5415842" cy="2775478"/>
          </a:xfrm>
          <a:prstGeom prst="rect">
            <a:avLst/>
          </a:prstGeom>
        </p:spPr>
      </p:pic>
      <p:sp>
        <p:nvSpPr>
          <p:cNvPr id="9" name="TextBox 8">
            <a:extLst>
              <a:ext uri="{FF2B5EF4-FFF2-40B4-BE49-F238E27FC236}">
                <a16:creationId xmlns:a16="http://schemas.microsoft.com/office/drawing/2014/main" id="{EE003A4F-5EC5-4C09-820B-4A85567D1AF8}"/>
              </a:ext>
            </a:extLst>
          </p:cNvPr>
          <p:cNvSpPr txBox="1"/>
          <p:nvPr/>
        </p:nvSpPr>
        <p:spPr>
          <a:xfrm>
            <a:off x="3759869" y="4509478"/>
            <a:ext cx="7350602" cy="1384995"/>
          </a:xfrm>
          <a:prstGeom prst="rect">
            <a:avLst/>
          </a:prstGeom>
          <a:noFill/>
        </p:spPr>
        <p:txBody>
          <a:bodyPr wrap="none" rtlCol="0">
            <a:spAutoFit/>
          </a:bodyPr>
          <a:lstStyle/>
          <a:p>
            <a:r>
              <a:rPr lang="en-US" sz="2800" b="1" dirty="0">
                <a:solidFill>
                  <a:schemeClr val="accent1">
                    <a:lumMod val="50000"/>
                  </a:schemeClr>
                </a:solidFill>
              </a:rPr>
              <a:t>Total number of classes: 196</a:t>
            </a:r>
          </a:p>
          <a:p>
            <a:r>
              <a:rPr lang="en-US" sz="2800" b="1" dirty="0">
                <a:solidFill>
                  <a:schemeClr val="accent1">
                    <a:lumMod val="50000"/>
                  </a:schemeClr>
                </a:solidFill>
              </a:rPr>
              <a:t>In training set Label 119: maximum count 68</a:t>
            </a:r>
          </a:p>
          <a:p>
            <a:r>
              <a:rPr lang="en-US" sz="2800" b="1" dirty="0">
                <a:solidFill>
                  <a:schemeClr val="accent1">
                    <a:lumMod val="50000"/>
                  </a:schemeClr>
                </a:solidFill>
              </a:rPr>
              <a:t>In training set class no# 136: minimum count 24</a:t>
            </a:r>
            <a:endParaRPr lang="en-IN" sz="2800" b="1" dirty="0">
              <a:solidFill>
                <a:schemeClr val="accent1">
                  <a:lumMod val="50000"/>
                </a:schemeClr>
              </a:solidFill>
            </a:endParaRPr>
          </a:p>
        </p:txBody>
      </p:sp>
      <p:pic>
        <p:nvPicPr>
          <p:cNvPr id="10" name="Picture 9">
            <a:extLst>
              <a:ext uri="{FF2B5EF4-FFF2-40B4-BE49-F238E27FC236}">
                <a16:creationId xmlns:a16="http://schemas.microsoft.com/office/drawing/2014/main" id="{84C7AFF3-C87A-4C7A-9CB5-BE38378CF3C4}"/>
              </a:ext>
            </a:extLst>
          </p:cNvPr>
          <p:cNvPicPr>
            <a:picLocks noChangeAspect="1"/>
          </p:cNvPicPr>
          <p:nvPr/>
        </p:nvPicPr>
        <p:blipFill>
          <a:blip r:embed="rId3"/>
          <a:stretch>
            <a:fillRect/>
          </a:stretch>
        </p:blipFill>
        <p:spPr>
          <a:xfrm>
            <a:off x="8337415" y="1535101"/>
            <a:ext cx="3060457" cy="1853345"/>
          </a:xfrm>
          <a:prstGeom prst="rect">
            <a:avLst/>
          </a:prstGeom>
        </p:spPr>
      </p:pic>
      <p:sp>
        <p:nvSpPr>
          <p:cNvPr id="53" name="TextBox 52">
            <a:extLst>
              <a:ext uri="{FF2B5EF4-FFF2-40B4-BE49-F238E27FC236}">
                <a16:creationId xmlns:a16="http://schemas.microsoft.com/office/drawing/2014/main" id="{C305EE03-00D0-4002-94D8-35F092670FA3}"/>
              </a:ext>
            </a:extLst>
          </p:cNvPr>
          <p:cNvSpPr txBox="1"/>
          <p:nvPr/>
        </p:nvSpPr>
        <p:spPr>
          <a:xfrm>
            <a:off x="9325725" y="1103003"/>
            <a:ext cx="1377300" cy="400110"/>
          </a:xfrm>
          <a:prstGeom prst="rect">
            <a:avLst/>
          </a:prstGeom>
          <a:noFill/>
        </p:spPr>
        <p:txBody>
          <a:bodyPr wrap="none" rtlCol="0">
            <a:spAutoFit/>
          </a:bodyPr>
          <a:lstStyle/>
          <a:p>
            <a:r>
              <a:rPr lang="en-US" sz="2000" b="1" i="1" dirty="0">
                <a:solidFill>
                  <a:schemeClr val="accent1">
                    <a:lumMod val="50000"/>
                  </a:schemeClr>
                </a:solidFill>
              </a:rPr>
              <a:t>Class name</a:t>
            </a:r>
            <a:endParaRPr lang="en-IN" sz="2000" b="1" i="1" dirty="0">
              <a:solidFill>
                <a:schemeClr val="accent1">
                  <a:lumMod val="50000"/>
                </a:schemeClr>
              </a:solidFill>
            </a:endParaRPr>
          </a:p>
        </p:txBody>
      </p:sp>
    </p:spTree>
    <p:extLst>
      <p:ext uri="{BB962C8B-B14F-4D97-AF65-F5344CB8AC3E}">
        <p14:creationId xmlns:p14="http://schemas.microsoft.com/office/powerpoint/2010/main" val="3308973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8B8-87C5-4F6D-A8D0-3128763E29CE}"/>
              </a:ext>
            </a:extLst>
          </p:cNvPr>
          <p:cNvSpPr txBox="1"/>
          <p:nvPr/>
        </p:nvSpPr>
        <p:spPr>
          <a:xfrm>
            <a:off x="122363" y="8163"/>
            <a:ext cx="4960397"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Visualization of datasets</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FCFFDF30-6F9A-4163-B75F-EA73A1669D19}"/>
              </a:ext>
            </a:extLst>
          </p:cNvPr>
          <p:cNvSpPr/>
          <p:nvPr/>
        </p:nvSpPr>
        <p:spPr>
          <a:xfrm>
            <a:off x="1276182" y="1162007"/>
            <a:ext cx="1716839" cy="624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17478D4-224E-42FB-9CBF-7483FB12F7A3}"/>
              </a:ext>
            </a:extLst>
          </p:cNvPr>
          <p:cNvSpPr txBox="1"/>
          <p:nvPr/>
        </p:nvSpPr>
        <p:spPr>
          <a:xfrm>
            <a:off x="1171851" y="1151116"/>
            <a:ext cx="1925502" cy="646331"/>
          </a:xfrm>
          <a:prstGeom prst="rect">
            <a:avLst/>
          </a:prstGeom>
          <a:noFill/>
        </p:spPr>
        <p:txBody>
          <a:bodyPr wrap="square">
            <a:spAutoFit/>
          </a:bodyPr>
          <a:lstStyle/>
          <a:p>
            <a:pPr algn="ctr"/>
            <a:r>
              <a:rPr lang="en-US" dirty="0"/>
              <a:t>Import necessary python library</a:t>
            </a:r>
            <a:endParaRPr lang="en-IN" dirty="0"/>
          </a:p>
        </p:txBody>
      </p:sp>
      <p:sp>
        <p:nvSpPr>
          <p:cNvPr id="12" name="Rectangle: Rounded Corners 11">
            <a:extLst>
              <a:ext uri="{FF2B5EF4-FFF2-40B4-BE49-F238E27FC236}">
                <a16:creationId xmlns:a16="http://schemas.microsoft.com/office/drawing/2014/main" id="{B0FE4184-9A07-4CF8-89DC-B557A2DC71D7}"/>
              </a:ext>
            </a:extLst>
          </p:cNvPr>
          <p:cNvSpPr/>
          <p:nvPr/>
        </p:nvSpPr>
        <p:spPr>
          <a:xfrm>
            <a:off x="1224846" y="3292120"/>
            <a:ext cx="1925502" cy="4839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3A393F5-97F9-408C-B759-8746B61BA00F}"/>
              </a:ext>
            </a:extLst>
          </p:cNvPr>
          <p:cNvSpPr txBox="1"/>
          <p:nvPr/>
        </p:nvSpPr>
        <p:spPr>
          <a:xfrm>
            <a:off x="1251750" y="2096868"/>
            <a:ext cx="1925502" cy="923330"/>
          </a:xfrm>
          <a:prstGeom prst="rect">
            <a:avLst/>
          </a:prstGeom>
          <a:noFill/>
        </p:spPr>
        <p:txBody>
          <a:bodyPr wrap="square">
            <a:spAutoFit/>
          </a:bodyPr>
          <a:lstStyle/>
          <a:p>
            <a:pPr algn="ctr"/>
            <a:r>
              <a:rPr lang="en-US" dirty="0"/>
              <a:t>Choose directory where data loaded</a:t>
            </a:r>
            <a:endParaRPr lang="en-IN" dirty="0"/>
          </a:p>
        </p:txBody>
      </p:sp>
      <p:sp>
        <p:nvSpPr>
          <p:cNvPr id="14" name="TextBox 13">
            <a:extLst>
              <a:ext uri="{FF2B5EF4-FFF2-40B4-BE49-F238E27FC236}">
                <a16:creationId xmlns:a16="http://schemas.microsoft.com/office/drawing/2014/main" id="{A907E326-3B40-4825-A24E-E7C6DE34238D}"/>
              </a:ext>
            </a:extLst>
          </p:cNvPr>
          <p:cNvSpPr txBox="1"/>
          <p:nvPr/>
        </p:nvSpPr>
        <p:spPr>
          <a:xfrm>
            <a:off x="1359626" y="3350295"/>
            <a:ext cx="1534882" cy="369332"/>
          </a:xfrm>
          <a:prstGeom prst="rect">
            <a:avLst/>
          </a:prstGeom>
          <a:noFill/>
        </p:spPr>
        <p:txBody>
          <a:bodyPr wrap="square">
            <a:spAutoFit/>
          </a:bodyPr>
          <a:lstStyle/>
          <a:p>
            <a:pPr algn="ctr"/>
            <a:r>
              <a:rPr lang="en-US" dirty="0"/>
              <a:t>Load the data</a:t>
            </a:r>
            <a:endParaRPr lang="en-IN" dirty="0"/>
          </a:p>
        </p:txBody>
      </p:sp>
      <p:sp>
        <p:nvSpPr>
          <p:cNvPr id="15" name="TextBox 14">
            <a:extLst>
              <a:ext uri="{FF2B5EF4-FFF2-40B4-BE49-F238E27FC236}">
                <a16:creationId xmlns:a16="http://schemas.microsoft.com/office/drawing/2014/main" id="{15780DA3-98A1-49C9-81F0-7471845963EC}"/>
              </a:ext>
            </a:extLst>
          </p:cNvPr>
          <p:cNvSpPr txBox="1"/>
          <p:nvPr/>
        </p:nvSpPr>
        <p:spPr>
          <a:xfrm>
            <a:off x="4233774" y="1056156"/>
            <a:ext cx="1925502" cy="646331"/>
          </a:xfrm>
          <a:prstGeom prst="rect">
            <a:avLst/>
          </a:prstGeom>
          <a:noFill/>
        </p:spPr>
        <p:txBody>
          <a:bodyPr wrap="square">
            <a:spAutoFit/>
          </a:bodyPr>
          <a:lstStyle/>
          <a:p>
            <a:pPr algn="ctr"/>
            <a:r>
              <a:rPr lang="en-US" dirty="0"/>
              <a:t>Image Preprocessing </a:t>
            </a:r>
            <a:endParaRPr lang="en-IN" dirty="0"/>
          </a:p>
        </p:txBody>
      </p:sp>
      <p:sp>
        <p:nvSpPr>
          <p:cNvPr id="17" name="Rectangle: Rounded Corners 16">
            <a:extLst>
              <a:ext uri="{FF2B5EF4-FFF2-40B4-BE49-F238E27FC236}">
                <a16:creationId xmlns:a16="http://schemas.microsoft.com/office/drawing/2014/main" id="{EF3FCC5B-C2C5-440A-AC77-B5F23B618030}"/>
              </a:ext>
            </a:extLst>
          </p:cNvPr>
          <p:cNvSpPr/>
          <p:nvPr/>
        </p:nvSpPr>
        <p:spPr>
          <a:xfrm>
            <a:off x="1239932" y="2083119"/>
            <a:ext cx="1925502" cy="923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8DDB2EE-EA65-423B-A7DB-F08E08E3CBD1}"/>
              </a:ext>
            </a:extLst>
          </p:cNvPr>
          <p:cNvSpPr/>
          <p:nvPr/>
        </p:nvSpPr>
        <p:spPr>
          <a:xfrm>
            <a:off x="1241918" y="4032111"/>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8B216A32-3C49-4DDA-90CB-50E64ACD9650}"/>
              </a:ext>
            </a:extLst>
          </p:cNvPr>
          <p:cNvSpPr txBox="1"/>
          <p:nvPr/>
        </p:nvSpPr>
        <p:spPr>
          <a:xfrm>
            <a:off x="1224846" y="4096786"/>
            <a:ext cx="1925502" cy="369332"/>
          </a:xfrm>
          <a:prstGeom prst="rect">
            <a:avLst/>
          </a:prstGeom>
          <a:noFill/>
        </p:spPr>
        <p:txBody>
          <a:bodyPr wrap="square">
            <a:spAutoFit/>
          </a:bodyPr>
          <a:lstStyle/>
          <a:p>
            <a:pPr algn="ctr"/>
            <a:r>
              <a:rPr lang="en-US" dirty="0"/>
              <a:t>Visualize the data</a:t>
            </a:r>
            <a:endParaRPr lang="en-IN" dirty="0"/>
          </a:p>
        </p:txBody>
      </p:sp>
      <p:sp>
        <p:nvSpPr>
          <p:cNvPr id="20" name="Rectangle: Rounded Corners 19">
            <a:extLst>
              <a:ext uri="{FF2B5EF4-FFF2-40B4-BE49-F238E27FC236}">
                <a16:creationId xmlns:a16="http://schemas.microsoft.com/office/drawing/2014/main" id="{831DE20D-0522-49D6-A59E-3C81AD2739C0}"/>
              </a:ext>
            </a:extLst>
          </p:cNvPr>
          <p:cNvSpPr/>
          <p:nvPr/>
        </p:nvSpPr>
        <p:spPr>
          <a:xfrm>
            <a:off x="1242601" y="4920582"/>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92BC54FA-764D-4E2E-909E-CFBB19B73D57}"/>
              </a:ext>
            </a:extLst>
          </p:cNvPr>
          <p:cNvSpPr txBox="1"/>
          <p:nvPr/>
        </p:nvSpPr>
        <p:spPr>
          <a:xfrm>
            <a:off x="1253568" y="4977893"/>
            <a:ext cx="1925502" cy="369332"/>
          </a:xfrm>
          <a:prstGeom prst="rect">
            <a:avLst/>
          </a:prstGeom>
          <a:noFill/>
        </p:spPr>
        <p:txBody>
          <a:bodyPr wrap="square">
            <a:spAutoFit/>
          </a:bodyPr>
          <a:lstStyle/>
          <a:p>
            <a:pPr algn="ctr"/>
            <a:r>
              <a:rPr lang="en-US" dirty="0"/>
              <a:t>EDA</a:t>
            </a:r>
            <a:endParaRPr lang="en-IN" dirty="0"/>
          </a:p>
        </p:txBody>
      </p:sp>
      <p:sp>
        <p:nvSpPr>
          <p:cNvPr id="22" name="Rectangle: Rounded Corners 21">
            <a:extLst>
              <a:ext uri="{FF2B5EF4-FFF2-40B4-BE49-F238E27FC236}">
                <a16:creationId xmlns:a16="http://schemas.microsoft.com/office/drawing/2014/main" id="{23C709EA-4253-423F-BB5C-F200C0F0D04A}"/>
              </a:ext>
            </a:extLst>
          </p:cNvPr>
          <p:cNvSpPr/>
          <p:nvPr/>
        </p:nvSpPr>
        <p:spPr>
          <a:xfrm>
            <a:off x="4170498" y="209686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35027D1-6978-4EAC-8843-602C34DA6A7A}"/>
              </a:ext>
            </a:extLst>
          </p:cNvPr>
          <p:cNvSpPr/>
          <p:nvPr/>
        </p:nvSpPr>
        <p:spPr>
          <a:xfrm>
            <a:off x="4170498" y="110471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29B16099-22D2-4271-8E46-7C2590D1BE6E}"/>
              </a:ext>
            </a:extLst>
          </p:cNvPr>
          <p:cNvSpPr txBox="1"/>
          <p:nvPr/>
        </p:nvSpPr>
        <p:spPr>
          <a:xfrm>
            <a:off x="4194377" y="2235367"/>
            <a:ext cx="1925503" cy="369332"/>
          </a:xfrm>
          <a:prstGeom prst="rect">
            <a:avLst/>
          </a:prstGeom>
          <a:noFill/>
        </p:spPr>
        <p:txBody>
          <a:bodyPr wrap="square">
            <a:spAutoFit/>
          </a:bodyPr>
          <a:lstStyle/>
          <a:p>
            <a:pPr algn="ctr"/>
            <a:r>
              <a:rPr lang="en-US" dirty="0"/>
              <a:t>Model building</a:t>
            </a:r>
            <a:endParaRPr lang="en-IN" dirty="0"/>
          </a:p>
        </p:txBody>
      </p:sp>
      <p:sp>
        <p:nvSpPr>
          <p:cNvPr id="26" name="Rectangle: Rounded Corners 25">
            <a:extLst>
              <a:ext uri="{FF2B5EF4-FFF2-40B4-BE49-F238E27FC236}">
                <a16:creationId xmlns:a16="http://schemas.microsoft.com/office/drawing/2014/main" id="{FC1BA6B9-1E34-490F-A57E-FFAF48773AC7}"/>
              </a:ext>
            </a:extLst>
          </p:cNvPr>
          <p:cNvSpPr/>
          <p:nvPr/>
        </p:nvSpPr>
        <p:spPr>
          <a:xfrm>
            <a:off x="4170498" y="510695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9377373E-B16E-4D3E-9B99-E83F69750E9A}"/>
              </a:ext>
            </a:extLst>
          </p:cNvPr>
          <p:cNvSpPr txBox="1"/>
          <p:nvPr/>
        </p:nvSpPr>
        <p:spPr>
          <a:xfrm>
            <a:off x="4233774" y="5245458"/>
            <a:ext cx="1925503" cy="369332"/>
          </a:xfrm>
          <a:prstGeom prst="rect">
            <a:avLst/>
          </a:prstGeom>
          <a:noFill/>
        </p:spPr>
        <p:txBody>
          <a:bodyPr wrap="square">
            <a:spAutoFit/>
          </a:bodyPr>
          <a:lstStyle/>
          <a:p>
            <a:pPr algn="ctr"/>
            <a:r>
              <a:rPr lang="en-US" dirty="0"/>
              <a:t>Model evaluation</a:t>
            </a:r>
            <a:endParaRPr lang="en-IN" dirty="0"/>
          </a:p>
        </p:txBody>
      </p:sp>
      <p:sp>
        <p:nvSpPr>
          <p:cNvPr id="28" name="Rectangle: Rounded Corners 27">
            <a:extLst>
              <a:ext uri="{FF2B5EF4-FFF2-40B4-BE49-F238E27FC236}">
                <a16:creationId xmlns:a16="http://schemas.microsoft.com/office/drawing/2014/main" id="{6F382D7C-B83E-485F-B498-0DB5B077FD48}"/>
              </a:ext>
            </a:extLst>
          </p:cNvPr>
          <p:cNvSpPr/>
          <p:nvPr/>
        </p:nvSpPr>
        <p:spPr>
          <a:xfrm>
            <a:off x="10063652" y="1077611"/>
            <a:ext cx="994688" cy="5215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A1EE7AA-3202-45E6-9F0E-5020D36BED04}"/>
              </a:ext>
            </a:extLst>
          </p:cNvPr>
          <p:cNvSpPr txBox="1"/>
          <p:nvPr/>
        </p:nvSpPr>
        <p:spPr>
          <a:xfrm>
            <a:off x="10126547" y="1151116"/>
            <a:ext cx="868897" cy="369332"/>
          </a:xfrm>
          <a:prstGeom prst="rect">
            <a:avLst/>
          </a:prstGeom>
          <a:noFill/>
        </p:spPr>
        <p:txBody>
          <a:bodyPr wrap="square">
            <a:spAutoFit/>
          </a:bodyPr>
          <a:lstStyle/>
          <a:p>
            <a:pPr algn="ctr"/>
            <a:r>
              <a:rPr lang="en-US" dirty="0"/>
              <a:t>UI</a:t>
            </a:r>
            <a:endParaRPr lang="en-IN" dirty="0"/>
          </a:p>
        </p:txBody>
      </p:sp>
      <p:sp>
        <p:nvSpPr>
          <p:cNvPr id="32" name="TextBox 31">
            <a:extLst>
              <a:ext uri="{FF2B5EF4-FFF2-40B4-BE49-F238E27FC236}">
                <a16:creationId xmlns:a16="http://schemas.microsoft.com/office/drawing/2014/main" id="{2FE417D7-71FF-4642-B3BA-6A91E08C7ED7}"/>
              </a:ext>
            </a:extLst>
          </p:cNvPr>
          <p:cNvSpPr txBox="1"/>
          <p:nvPr/>
        </p:nvSpPr>
        <p:spPr>
          <a:xfrm>
            <a:off x="6553608" y="950822"/>
            <a:ext cx="2851957" cy="954107"/>
          </a:xfrm>
          <a:prstGeom prst="rect">
            <a:avLst/>
          </a:prstGeom>
          <a:noFill/>
        </p:spPr>
        <p:txBody>
          <a:bodyPr wrap="square">
            <a:spAutoFit/>
          </a:bodyPr>
          <a:lstStyle/>
          <a:p>
            <a:r>
              <a:rPr lang="en-US" sz="1400" i="1" dirty="0"/>
              <a:t>Normalization</a:t>
            </a:r>
          </a:p>
          <a:p>
            <a:r>
              <a:rPr lang="en-US" sz="1400" i="1" dirty="0"/>
              <a:t>Augmentation</a:t>
            </a:r>
          </a:p>
          <a:p>
            <a:r>
              <a:rPr lang="en-US" sz="1400" i="1" dirty="0"/>
              <a:t>Normalization by pixel of each image </a:t>
            </a:r>
          </a:p>
          <a:p>
            <a:r>
              <a:rPr lang="en-US" sz="1400" i="1" dirty="0"/>
              <a:t>Normalization of all image </a:t>
            </a:r>
            <a:endParaRPr lang="en-IN" sz="1400" i="1" dirty="0"/>
          </a:p>
        </p:txBody>
      </p:sp>
      <p:sp>
        <p:nvSpPr>
          <p:cNvPr id="33" name="Rectangle: Rounded Corners 32">
            <a:extLst>
              <a:ext uri="{FF2B5EF4-FFF2-40B4-BE49-F238E27FC236}">
                <a16:creationId xmlns:a16="http://schemas.microsoft.com/office/drawing/2014/main" id="{830E0C84-99D4-405A-A53E-F95F472C7DD3}"/>
              </a:ext>
            </a:extLst>
          </p:cNvPr>
          <p:cNvSpPr/>
          <p:nvPr/>
        </p:nvSpPr>
        <p:spPr>
          <a:xfrm>
            <a:off x="4170498" y="420163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B7F5D1E-6D12-41EA-931F-FF0DD1EA80D8}"/>
              </a:ext>
            </a:extLst>
          </p:cNvPr>
          <p:cNvSpPr txBox="1"/>
          <p:nvPr/>
        </p:nvSpPr>
        <p:spPr>
          <a:xfrm>
            <a:off x="4170498" y="4179697"/>
            <a:ext cx="1925503" cy="646331"/>
          </a:xfrm>
          <a:prstGeom prst="rect">
            <a:avLst/>
          </a:prstGeom>
          <a:noFill/>
        </p:spPr>
        <p:txBody>
          <a:bodyPr wrap="square">
            <a:spAutoFit/>
          </a:bodyPr>
          <a:lstStyle/>
          <a:p>
            <a:pPr algn="ctr"/>
            <a:r>
              <a:rPr lang="en-US" dirty="0"/>
              <a:t>Hyper parameter tunning</a:t>
            </a:r>
            <a:endParaRPr lang="en-IN" dirty="0"/>
          </a:p>
        </p:txBody>
      </p:sp>
      <p:sp>
        <p:nvSpPr>
          <p:cNvPr id="35" name="TextBox 34">
            <a:extLst>
              <a:ext uri="{FF2B5EF4-FFF2-40B4-BE49-F238E27FC236}">
                <a16:creationId xmlns:a16="http://schemas.microsoft.com/office/drawing/2014/main" id="{379D29EB-6861-487E-AB63-E86EBB549AB8}"/>
              </a:ext>
            </a:extLst>
          </p:cNvPr>
          <p:cNvSpPr txBox="1"/>
          <p:nvPr/>
        </p:nvSpPr>
        <p:spPr>
          <a:xfrm>
            <a:off x="6514212" y="1904929"/>
            <a:ext cx="1316121" cy="954107"/>
          </a:xfrm>
          <a:prstGeom prst="rect">
            <a:avLst/>
          </a:prstGeom>
          <a:noFill/>
        </p:spPr>
        <p:txBody>
          <a:bodyPr wrap="square">
            <a:spAutoFit/>
          </a:bodyPr>
          <a:lstStyle/>
          <a:p>
            <a:r>
              <a:rPr lang="en-US" sz="1400" i="1" dirty="0"/>
              <a:t>VGG16</a:t>
            </a:r>
          </a:p>
          <a:p>
            <a:r>
              <a:rPr lang="en-US" sz="1400" i="1" dirty="0" err="1"/>
              <a:t>Mobilenet</a:t>
            </a:r>
            <a:endParaRPr lang="en-US" sz="1400" i="1" dirty="0"/>
          </a:p>
          <a:p>
            <a:r>
              <a:rPr lang="en-US" sz="1400" i="1" dirty="0"/>
              <a:t>EfficientnetB5</a:t>
            </a:r>
          </a:p>
          <a:p>
            <a:r>
              <a:rPr lang="en-US" sz="1400" i="1" dirty="0"/>
              <a:t>EllificentnetB0</a:t>
            </a:r>
            <a:endParaRPr lang="en-IN" sz="1400" i="1" dirty="0"/>
          </a:p>
        </p:txBody>
      </p:sp>
      <p:sp>
        <p:nvSpPr>
          <p:cNvPr id="36" name="TextBox 35">
            <a:extLst>
              <a:ext uri="{FF2B5EF4-FFF2-40B4-BE49-F238E27FC236}">
                <a16:creationId xmlns:a16="http://schemas.microsoft.com/office/drawing/2014/main" id="{EA3CD451-65D2-4DF7-9631-D79B6C918271}"/>
              </a:ext>
            </a:extLst>
          </p:cNvPr>
          <p:cNvSpPr txBox="1"/>
          <p:nvPr/>
        </p:nvSpPr>
        <p:spPr>
          <a:xfrm>
            <a:off x="6577728" y="4110112"/>
            <a:ext cx="1925502" cy="738664"/>
          </a:xfrm>
          <a:prstGeom prst="rect">
            <a:avLst/>
          </a:prstGeom>
          <a:noFill/>
        </p:spPr>
        <p:txBody>
          <a:bodyPr wrap="square">
            <a:spAutoFit/>
          </a:bodyPr>
          <a:lstStyle/>
          <a:p>
            <a:r>
              <a:rPr lang="en-US" sz="1400" i="1" dirty="0"/>
              <a:t>Cyclic Learning</a:t>
            </a:r>
          </a:p>
          <a:p>
            <a:r>
              <a:rPr lang="en-US" sz="1400" i="1" dirty="0"/>
              <a:t>Progressive unfreezing</a:t>
            </a:r>
          </a:p>
          <a:p>
            <a:r>
              <a:rPr lang="en-US" sz="1400" i="1" dirty="0"/>
              <a:t>Batch number</a:t>
            </a:r>
            <a:endParaRPr lang="en-IN" sz="1400" i="1" dirty="0"/>
          </a:p>
        </p:txBody>
      </p:sp>
      <p:sp>
        <p:nvSpPr>
          <p:cNvPr id="38" name="Rectangle: Rounded Corners 37">
            <a:extLst>
              <a:ext uri="{FF2B5EF4-FFF2-40B4-BE49-F238E27FC236}">
                <a16:creationId xmlns:a16="http://schemas.microsoft.com/office/drawing/2014/main" id="{B01B9906-48C8-4D15-B7F0-DE8BBECCCD75}"/>
              </a:ext>
            </a:extLst>
          </p:cNvPr>
          <p:cNvSpPr/>
          <p:nvPr/>
        </p:nvSpPr>
        <p:spPr>
          <a:xfrm>
            <a:off x="4194377" y="3129039"/>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09D7E978-C5E9-4DD5-A52A-C24BD4682C9D}"/>
              </a:ext>
            </a:extLst>
          </p:cNvPr>
          <p:cNvSpPr txBox="1"/>
          <p:nvPr/>
        </p:nvSpPr>
        <p:spPr>
          <a:xfrm>
            <a:off x="4194376" y="3118070"/>
            <a:ext cx="1925503" cy="646331"/>
          </a:xfrm>
          <a:prstGeom prst="rect">
            <a:avLst/>
          </a:prstGeom>
          <a:noFill/>
        </p:spPr>
        <p:txBody>
          <a:bodyPr wrap="square">
            <a:spAutoFit/>
          </a:bodyPr>
          <a:lstStyle/>
          <a:p>
            <a:pPr algn="ctr"/>
            <a:r>
              <a:rPr lang="en-US" dirty="0"/>
              <a:t>Building loss criteria</a:t>
            </a:r>
            <a:endParaRPr lang="en-IN" dirty="0"/>
          </a:p>
        </p:txBody>
      </p:sp>
      <p:sp>
        <p:nvSpPr>
          <p:cNvPr id="40" name="TextBox 39">
            <a:extLst>
              <a:ext uri="{FF2B5EF4-FFF2-40B4-BE49-F238E27FC236}">
                <a16:creationId xmlns:a16="http://schemas.microsoft.com/office/drawing/2014/main" id="{E0E08E11-D310-41DF-9AAB-CA77F509D646}"/>
              </a:ext>
            </a:extLst>
          </p:cNvPr>
          <p:cNvSpPr txBox="1"/>
          <p:nvPr/>
        </p:nvSpPr>
        <p:spPr>
          <a:xfrm>
            <a:off x="6562714" y="3118070"/>
            <a:ext cx="1709925" cy="523220"/>
          </a:xfrm>
          <a:prstGeom prst="rect">
            <a:avLst/>
          </a:prstGeom>
          <a:noFill/>
        </p:spPr>
        <p:txBody>
          <a:bodyPr wrap="square">
            <a:spAutoFit/>
          </a:bodyPr>
          <a:lstStyle/>
          <a:p>
            <a:r>
              <a:rPr lang="en-US" sz="1400" i="1" dirty="0"/>
              <a:t>IOU: MSE</a:t>
            </a:r>
          </a:p>
          <a:p>
            <a:r>
              <a:rPr lang="en-US" sz="1400" i="1" dirty="0"/>
              <a:t>Categorical accuracy</a:t>
            </a:r>
            <a:endParaRPr lang="en-IN" sz="1400" i="1" dirty="0"/>
          </a:p>
        </p:txBody>
      </p:sp>
      <p:sp>
        <p:nvSpPr>
          <p:cNvPr id="41" name="Arrow: Down 40">
            <a:extLst>
              <a:ext uri="{FF2B5EF4-FFF2-40B4-BE49-F238E27FC236}">
                <a16:creationId xmlns:a16="http://schemas.microsoft.com/office/drawing/2014/main" id="{E49FE77F-C5B3-4009-AF96-A0BC9B1ED0DA}"/>
              </a:ext>
            </a:extLst>
          </p:cNvPr>
          <p:cNvSpPr/>
          <p:nvPr/>
        </p:nvSpPr>
        <p:spPr>
          <a:xfrm>
            <a:off x="2100311" y="17865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DD06EBF8-05E2-4A52-8C67-5B0CC638D59F}"/>
              </a:ext>
            </a:extLst>
          </p:cNvPr>
          <p:cNvSpPr/>
          <p:nvPr/>
        </p:nvSpPr>
        <p:spPr>
          <a:xfrm>
            <a:off x="2100311" y="301315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72A08BF-4E95-41DF-A992-45C01DDCEE73}"/>
              </a:ext>
            </a:extLst>
          </p:cNvPr>
          <p:cNvSpPr/>
          <p:nvPr/>
        </p:nvSpPr>
        <p:spPr>
          <a:xfrm>
            <a:off x="2100311" y="3760356"/>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a:extLst>
              <a:ext uri="{FF2B5EF4-FFF2-40B4-BE49-F238E27FC236}">
                <a16:creationId xmlns:a16="http://schemas.microsoft.com/office/drawing/2014/main" id="{A2F5A787-4286-445B-B371-D94066E5679F}"/>
              </a:ext>
            </a:extLst>
          </p:cNvPr>
          <p:cNvSpPr/>
          <p:nvPr/>
        </p:nvSpPr>
        <p:spPr>
          <a:xfrm>
            <a:off x="2100311" y="4540655"/>
            <a:ext cx="257452" cy="37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Down 44">
            <a:extLst>
              <a:ext uri="{FF2B5EF4-FFF2-40B4-BE49-F238E27FC236}">
                <a16:creationId xmlns:a16="http://schemas.microsoft.com/office/drawing/2014/main" id="{D2C178FE-B6F5-434C-BDF6-3DBB42FC7768}"/>
              </a:ext>
            </a:extLst>
          </p:cNvPr>
          <p:cNvSpPr/>
          <p:nvPr/>
        </p:nvSpPr>
        <p:spPr>
          <a:xfrm>
            <a:off x="5046851" y="175329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2A7B3CFB-7DC6-4091-A371-35FAF3768184}"/>
              </a:ext>
            </a:extLst>
          </p:cNvPr>
          <p:cNvSpPr/>
          <p:nvPr/>
        </p:nvSpPr>
        <p:spPr>
          <a:xfrm>
            <a:off x="5042307" y="2757849"/>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Down 46">
            <a:extLst>
              <a:ext uri="{FF2B5EF4-FFF2-40B4-BE49-F238E27FC236}">
                <a16:creationId xmlns:a16="http://schemas.microsoft.com/office/drawing/2014/main" id="{18FEE514-9A36-4A3D-BC6C-CFA428062A89}"/>
              </a:ext>
            </a:extLst>
          </p:cNvPr>
          <p:cNvSpPr/>
          <p:nvPr/>
        </p:nvSpPr>
        <p:spPr>
          <a:xfrm>
            <a:off x="5042307" y="3780322"/>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E73109EF-936C-4AFE-BAE4-F70EA9CED7E4}"/>
              </a:ext>
            </a:extLst>
          </p:cNvPr>
          <p:cNvSpPr/>
          <p:nvPr/>
        </p:nvSpPr>
        <p:spPr>
          <a:xfrm>
            <a:off x="5042307" y="483314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Elbow 49">
            <a:extLst>
              <a:ext uri="{FF2B5EF4-FFF2-40B4-BE49-F238E27FC236}">
                <a16:creationId xmlns:a16="http://schemas.microsoft.com/office/drawing/2014/main" id="{4FE53F99-B8F4-43EA-A36E-A20115470081}"/>
              </a:ext>
            </a:extLst>
          </p:cNvPr>
          <p:cNvCxnSpPr>
            <a:stCxn id="20" idx="2"/>
            <a:endCxn id="23" idx="1"/>
          </p:cNvCxnSpPr>
          <p:nvPr/>
        </p:nvCxnSpPr>
        <p:spPr>
          <a:xfrm rot="5400000" flipH="1" flipV="1">
            <a:off x="1199595" y="2433634"/>
            <a:ext cx="3976659" cy="1965146"/>
          </a:xfrm>
          <a:prstGeom prst="bentConnector4">
            <a:avLst>
              <a:gd name="adj1" fmla="val -5749"/>
              <a:gd name="adj2" fmla="val 744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2EEF98-D2F5-450E-A0C0-B19CCEF0AD79}"/>
              </a:ext>
            </a:extLst>
          </p:cNvPr>
          <p:cNvCxnSpPr>
            <a:stCxn id="27" idx="3"/>
            <a:endCxn id="28" idx="1"/>
          </p:cNvCxnSpPr>
          <p:nvPr/>
        </p:nvCxnSpPr>
        <p:spPr>
          <a:xfrm flipV="1">
            <a:off x="6159277" y="1338382"/>
            <a:ext cx="3904375" cy="4091742"/>
          </a:xfrm>
          <a:prstGeom prst="bentConnector3">
            <a:avLst>
              <a:gd name="adj1" fmla="val 8660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B69050C-ABB6-4C75-86A8-52075F830F2B}"/>
              </a:ext>
            </a:extLst>
          </p:cNvPr>
          <p:cNvSpPr/>
          <p:nvPr/>
        </p:nvSpPr>
        <p:spPr>
          <a:xfrm>
            <a:off x="3300213" y="2074208"/>
            <a:ext cx="7965549" cy="375293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a:extLst>
              <a:ext uri="{FF2B5EF4-FFF2-40B4-BE49-F238E27FC236}">
                <a16:creationId xmlns:a16="http://schemas.microsoft.com/office/drawing/2014/main" id="{5631C7DB-2A22-4F5F-B8F9-44F2CB5B5555}"/>
              </a:ext>
            </a:extLst>
          </p:cNvPr>
          <p:cNvSpPr/>
          <p:nvPr/>
        </p:nvSpPr>
        <p:spPr>
          <a:xfrm>
            <a:off x="3518490" y="1014798"/>
            <a:ext cx="7758240" cy="106409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61850A23-8F97-4371-AC75-11D25320C359}"/>
              </a:ext>
            </a:extLst>
          </p:cNvPr>
          <p:cNvSpPr/>
          <p:nvPr/>
        </p:nvSpPr>
        <p:spPr>
          <a:xfrm>
            <a:off x="1188259" y="5516503"/>
            <a:ext cx="2185998" cy="271119"/>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CF4CC7BE-4365-4D3E-BB99-13F43673C143}"/>
              </a:ext>
            </a:extLst>
          </p:cNvPr>
          <p:cNvSpPr/>
          <p:nvPr/>
        </p:nvSpPr>
        <p:spPr>
          <a:xfrm>
            <a:off x="1223354" y="1122467"/>
            <a:ext cx="2070791" cy="285233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EE003A4F-5EC5-4C09-820B-4A85567D1AF8}"/>
              </a:ext>
            </a:extLst>
          </p:cNvPr>
          <p:cNvSpPr txBox="1"/>
          <p:nvPr/>
        </p:nvSpPr>
        <p:spPr>
          <a:xfrm>
            <a:off x="3374257" y="5856205"/>
            <a:ext cx="8077596" cy="523220"/>
          </a:xfrm>
          <a:prstGeom prst="rect">
            <a:avLst/>
          </a:prstGeom>
          <a:noFill/>
        </p:spPr>
        <p:txBody>
          <a:bodyPr wrap="none" rtlCol="0">
            <a:spAutoFit/>
          </a:bodyPr>
          <a:lstStyle/>
          <a:p>
            <a:r>
              <a:rPr lang="en-US" sz="2800" b="1" dirty="0">
                <a:solidFill>
                  <a:schemeClr val="accent1">
                    <a:lumMod val="50000"/>
                  </a:schemeClr>
                </a:solidFill>
              </a:rPr>
              <a:t>Train and Test dataset : 50:50 Split – Slight Imbalance</a:t>
            </a:r>
            <a:endParaRPr lang="en-US" sz="2800" b="1" i="1" dirty="0">
              <a:solidFill>
                <a:schemeClr val="accent1">
                  <a:lumMod val="50000"/>
                </a:schemeClr>
              </a:solidFill>
            </a:endParaRPr>
          </a:p>
        </p:txBody>
      </p:sp>
      <p:pic>
        <p:nvPicPr>
          <p:cNvPr id="10" name="Picture 9">
            <a:extLst>
              <a:ext uri="{FF2B5EF4-FFF2-40B4-BE49-F238E27FC236}">
                <a16:creationId xmlns:a16="http://schemas.microsoft.com/office/drawing/2014/main" id="{2DE1E8FF-C9D0-4B94-8649-50B9A34A887D}"/>
              </a:ext>
            </a:extLst>
          </p:cNvPr>
          <p:cNvPicPr>
            <a:picLocks noChangeAspect="1"/>
          </p:cNvPicPr>
          <p:nvPr/>
        </p:nvPicPr>
        <p:blipFill>
          <a:blip r:embed="rId2"/>
          <a:stretch>
            <a:fillRect/>
          </a:stretch>
        </p:blipFill>
        <p:spPr>
          <a:xfrm>
            <a:off x="3136749" y="1484965"/>
            <a:ext cx="4377936" cy="2026717"/>
          </a:xfrm>
          <a:prstGeom prst="rect">
            <a:avLst/>
          </a:prstGeom>
        </p:spPr>
      </p:pic>
      <p:pic>
        <p:nvPicPr>
          <p:cNvPr id="16" name="Picture 15">
            <a:extLst>
              <a:ext uri="{FF2B5EF4-FFF2-40B4-BE49-F238E27FC236}">
                <a16:creationId xmlns:a16="http://schemas.microsoft.com/office/drawing/2014/main" id="{DC179C05-EF53-4518-82E0-5D49CF26FAC5}"/>
              </a:ext>
            </a:extLst>
          </p:cNvPr>
          <p:cNvPicPr>
            <a:picLocks noChangeAspect="1"/>
          </p:cNvPicPr>
          <p:nvPr/>
        </p:nvPicPr>
        <p:blipFill>
          <a:blip r:embed="rId3"/>
          <a:stretch>
            <a:fillRect/>
          </a:stretch>
        </p:blipFill>
        <p:spPr>
          <a:xfrm>
            <a:off x="7732962" y="1446003"/>
            <a:ext cx="4280979" cy="1995232"/>
          </a:xfrm>
          <a:prstGeom prst="rect">
            <a:avLst/>
          </a:prstGeom>
        </p:spPr>
      </p:pic>
      <p:sp>
        <p:nvSpPr>
          <p:cNvPr id="53" name="TextBox 52">
            <a:extLst>
              <a:ext uri="{FF2B5EF4-FFF2-40B4-BE49-F238E27FC236}">
                <a16:creationId xmlns:a16="http://schemas.microsoft.com/office/drawing/2014/main" id="{1AB39A57-A835-44AA-8841-640C6B0735DB}"/>
              </a:ext>
            </a:extLst>
          </p:cNvPr>
          <p:cNvSpPr txBox="1"/>
          <p:nvPr/>
        </p:nvSpPr>
        <p:spPr>
          <a:xfrm>
            <a:off x="4725993" y="1020939"/>
            <a:ext cx="1298048" cy="400110"/>
          </a:xfrm>
          <a:prstGeom prst="rect">
            <a:avLst/>
          </a:prstGeom>
          <a:noFill/>
        </p:spPr>
        <p:txBody>
          <a:bodyPr wrap="none" rtlCol="0">
            <a:spAutoFit/>
          </a:bodyPr>
          <a:lstStyle/>
          <a:p>
            <a:r>
              <a:rPr lang="en-US" sz="2000" b="1" i="1" dirty="0">
                <a:solidFill>
                  <a:schemeClr val="accent1">
                    <a:lumMod val="50000"/>
                  </a:schemeClr>
                </a:solidFill>
              </a:rPr>
              <a:t>Train Data</a:t>
            </a:r>
            <a:endParaRPr lang="en-IN" sz="2000" b="1" i="1" dirty="0">
              <a:solidFill>
                <a:schemeClr val="accent1">
                  <a:lumMod val="50000"/>
                </a:schemeClr>
              </a:solidFill>
            </a:endParaRPr>
          </a:p>
        </p:txBody>
      </p:sp>
      <p:sp>
        <p:nvSpPr>
          <p:cNvPr id="55" name="TextBox 54">
            <a:extLst>
              <a:ext uri="{FF2B5EF4-FFF2-40B4-BE49-F238E27FC236}">
                <a16:creationId xmlns:a16="http://schemas.microsoft.com/office/drawing/2014/main" id="{4C8617FC-F7E7-4DFF-871F-67D36A939B59}"/>
              </a:ext>
            </a:extLst>
          </p:cNvPr>
          <p:cNvSpPr txBox="1"/>
          <p:nvPr/>
        </p:nvSpPr>
        <p:spPr>
          <a:xfrm>
            <a:off x="9070179" y="1020939"/>
            <a:ext cx="1178849" cy="400110"/>
          </a:xfrm>
          <a:prstGeom prst="rect">
            <a:avLst/>
          </a:prstGeom>
          <a:noFill/>
        </p:spPr>
        <p:txBody>
          <a:bodyPr wrap="none" rtlCol="0">
            <a:spAutoFit/>
          </a:bodyPr>
          <a:lstStyle/>
          <a:p>
            <a:r>
              <a:rPr lang="en-US" sz="2000" b="1" i="1" dirty="0">
                <a:solidFill>
                  <a:schemeClr val="accent1">
                    <a:lumMod val="50000"/>
                  </a:schemeClr>
                </a:solidFill>
              </a:rPr>
              <a:t>Test Data</a:t>
            </a:r>
            <a:endParaRPr lang="en-IN" sz="2000" b="1" i="1" dirty="0">
              <a:solidFill>
                <a:schemeClr val="accent1">
                  <a:lumMod val="50000"/>
                </a:schemeClr>
              </a:solidFill>
            </a:endParaRPr>
          </a:p>
        </p:txBody>
      </p:sp>
      <p:pic>
        <p:nvPicPr>
          <p:cNvPr id="29" name="Picture 28">
            <a:extLst>
              <a:ext uri="{FF2B5EF4-FFF2-40B4-BE49-F238E27FC236}">
                <a16:creationId xmlns:a16="http://schemas.microsoft.com/office/drawing/2014/main" id="{62C14EDC-5F50-4035-8467-A3802F0E4AED}"/>
              </a:ext>
            </a:extLst>
          </p:cNvPr>
          <p:cNvPicPr>
            <a:picLocks noChangeAspect="1"/>
          </p:cNvPicPr>
          <p:nvPr/>
        </p:nvPicPr>
        <p:blipFill>
          <a:blip r:embed="rId4"/>
          <a:stretch>
            <a:fillRect/>
          </a:stretch>
        </p:blipFill>
        <p:spPr>
          <a:xfrm>
            <a:off x="3792708" y="3589089"/>
            <a:ext cx="3438634" cy="2289543"/>
          </a:xfrm>
          <a:prstGeom prst="rect">
            <a:avLst/>
          </a:prstGeom>
        </p:spPr>
      </p:pic>
      <p:pic>
        <p:nvPicPr>
          <p:cNvPr id="37" name="Picture 36">
            <a:extLst>
              <a:ext uri="{FF2B5EF4-FFF2-40B4-BE49-F238E27FC236}">
                <a16:creationId xmlns:a16="http://schemas.microsoft.com/office/drawing/2014/main" id="{BF5F08CB-2E3B-432E-95E2-03E7ADA81F01}"/>
              </a:ext>
            </a:extLst>
          </p:cNvPr>
          <p:cNvPicPr>
            <a:picLocks noChangeAspect="1"/>
          </p:cNvPicPr>
          <p:nvPr/>
        </p:nvPicPr>
        <p:blipFill>
          <a:blip r:embed="rId5"/>
          <a:stretch>
            <a:fillRect/>
          </a:stretch>
        </p:blipFill>
        <p:spPr>
          <a:xfrm>
            <a:off x="7217337" y="3756446"/>
            <a:ext cx="4884532" cy="2036514"/>
          </a:xfrm>
          <a:prstGeom prst="rect">
            <a:avLst/>
          </a:prstGeom>
        </p:spPr>
      </p:pic>
    </p:spTree>
    <p:extLst>
      <p:ext uri="{BB962C8B-B14F-4D97-AF65-F5344CB8AC3E}">
        <p14:creationId xmlns:p14="http://schemas.microsoft.com/office/powerpoint/2010/main" val="352199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8B8-87C5-4F6D-A8D0-3128763E29CE}"/>
              </a:ext>
            </a:extLst>
          </p:cNvPr>
          <p:cNvSpPr txBox="1"/>
          <p:nvPr/>
        </p:nvSpPr>
        <p:spPr>
          <a:xfrm>
            <a:off x="122363" y="8163"/>
            <a:ext cx="3633046"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Data Visualization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FCFFDF30-6F9A-4163-B75F-EA73A1669D19}"/>
              </a:ext>
            </a:extLst>
          </p:cNvPr>
          <p:cNvSpPr/>
          <p:nvPr/>
        </p:nvSpPr>
        <p:spPr>
          <a:xfrm>
            <a:off x="1276182" y="1162007"/>
            <a:ext cx="1716839" cy="624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17478D4-224E-42FB-9CBF-7483FB12F7A3}"/>
              </a:ext>
            </a:extLst>
          </p:cNvPr>
          <p:cNvSpPr txBox="1"/>
          <p:nvPr/>
        </p:nvSpPr>
        <p:spPr>
          <a:xfrm>
            <a:off x="1171851" y="1151116"/>
            <a:ext cx="1925502" cy="646331"/>
          </a:xfrm>
          <a:prstGeom prst="rect">
            <a:avLst/>
          </a:prstGeom>
          <a:noFill/>
        </p:spPr>
        <p:txBody>
          <a:bodyPr wrap="square">
            <a:spAutoFit/>
          </a:bodyPr>
          <a:lstStyle/>
          <a:p>
            <a:pPr algn="ctr"/>
            <a:r>
              <a:rPr lang="en-US" dirty="0"/>
              <a:t>Import necessary python library</a:t>
            </a:r>
            <a:endParaRPr lang="en-IN" dirty="0"/>
          </a:p>
        </p:txBody>
      </p:sp>
      <p:sp>
        <p:nvSpPr>
          <p:cNvPr id="12" name="Rectangle: Rounded Corners 11">
            <a:extLst>
              <a:ext uri="{FF2B5EF4-FFF2-40B4-BE49-F238E27FC236}">
                <a16:creationId xmlns:a16="http://schemas.microsoft.com/office/drawing/2014/main" id="{B0FE4184-9A07-4CF8-89DC-B557A2DC71D7}"/>
              </a:ext>
            </a:extLst>
          </p:cNvPr>
          <p:cNvSpPr/>
          <p:nvPr/>
        </p:nvSpPr>
        <p:spPr>
          <a:xfrm>
            <a:off x="1224846" y="3292120"/>
            <a:ext cx="1925502" cy="4839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3A393F5-97F9-408C-B759-8746B61BA00F}"/>
              </a:ext>
            </a:extLst>
          </p:cNvPr>
          <p:cNvSpPr txBox="1"/>
          <p:nvPr/>
        </p:nvSpPr>
        <p:spPr>
          <a:xfrm>
            <a:off x="1251750" y="2096868"/>
            <a:ext cx="1925502" cy="923330"/>
          </a:xfrm>
          <a:prstGeom prst="rect">
            <a:avLst/>
          </a:prstGeom>
          <a:noFill/>
        </p:spPr>
        <p:txBody>
          <a:bodyPr wrap="square">
            <a:spAutoFit/>
          </a:bodyPr>
          <a:lstStyle/>
          <a:p>
            <a:pPr algn="ctr"/>
            <a:r>
              <a:rPr lang="en-US" dirty="0"/>
              <a:t>Choose directory where data loaded</a:t>
            </a:r>
            <a:endParaRPr lang="en-IN" dirty="0"/>
          </a:p>
        </p:txBody>
      </p:sp>
      <p:sp>
        <p:nvSpPr>
          <p:cNvPr id="14" name="TextBox 13">
            <a:extLst>
              <a:ext uri="{FF2B5EF4-FFF2-40B4-BE49-F238E27FC236}">
                <a16:creationId xmlns:a16="http://schemas.microsoft.com/office/drawing/2014/main" id="{A907E326-3B40-4825-A24E-E7C6DE34238D}"/>
              </a:ext>
            </a:extLst>
          </p:cNvPr>
          <p:cNvSpPr txBox="1"/>
          <p:nvPr/>
        </p:nvSpPr>
        <p:spPr>
          <a:xfrm>
            <a:off x="1359626" y="3350295"/>
            <a:ext cx="1534882" cy="369332"/>
          </a:xfrm>
          <a:prstGeom prst="rect">
            <a:avLst/>
          </a:prstGeom>
          <a:noFill/>
        </p:spPr>
        <p:txBody>
          <a:bodyPr wrap="square">
            <a:spAutoFit/>
          </a:bodyPr>
          <a:lstStyle/>
          <a:p>
            <a:pPr algn="ctr"/>
            <a:r>
              <a:rPr lang="en-US" dirty="0"/>
              <a:t>Load the data</a:t>
            </a:r>
            <a:endParaRPr lang="en-IN" dirty="0"/>
          </a:p>
        </p:txBody>
      </p:sp>
      <p:sp>
        <p:nvSpPr>
          <p:cNvPr id="15" name="TextBox 14">
            <a:extLst>
              <a:ext uri="{FF2B5EF4-FFF2-40B4-BE49-F238E27FC236}">
                <a16:creationId xmlns:a16="http://schemas.microsoft.com/office/drawing/2014/main" id="{15780DA3-98A1-49C9-81F0-7471845963EC}"/>
              </a:ext>
            </a:extLst>
          </p:cNvPr>
          <p:cNvSpPr txBox="1"/>
          <p:nvPr/>
        </p:nvSpPr>
        <p:spPr>
          <a:xfrm>
            <a:off x="4233774" y="1056156"/>
            <a:ext cx="1925502" cy="646331"/>
          </a:xfrm>
          <a:prstGeom prst="rect">
            <a:avLst/>
          </a:prstGeom>
          <a:noFill/>
        </p:spPr>
        <p:txBody>
          <a:bodyPr wrap="square">
            <a:spAutoFit/>
          </a:bodyPr>
          <a:lstStyle/>
          <a:p>
            <a:pPr algn="ctr"/>
            <a:r>
              <a:rPr lang="en-US" dirty="0"/>
              <a:t>Image Preprocessing </a:t>
            </a:r>
            <a:endParaRPr lang="en-IN" dirty="0"/>
          </a:p>
        </p:txBody>
      </p:sp>
      <p:sp>
        <p:nvSpPr>
          <p:cNvPr id="17" name="Rectangle: Rounded Corners 16">
            <a:extLst>
              <a:ext uri="{FF2B5EF4-FFF2-40B4-BE49-F238E27FC236}">
                <a16:creationId xmlns:a16="http://schemas.microsoft.com/office/drawing/2014/main" id="{EF3FCC5B-C2C5-440A-AC77-B5F23B618030}"/>
              </a:ext>
            </a:extLst>
          </p:cNvPr>
          <p:cNvSpPr/>
          <p:nvPr/>
        </p:nvSpPr>
        <p:spPr>
          <a:xfrm>
            <a:off x="1239932" y="2083119"/>
            <a:ext cx="1925502" cy="923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8DDB2EE-EA65-423B-A7DB-F08E08E3CBD1}"/>
              </a:ext>
            </a:extLst>
          </p:cNvPr>
          <p:cNvSpPr/>
          <p:nvPr/>
        </p:nvSpPr>
        <p:spPr>
          <a:xfrm>
            <a:off x="1241918" y="4032111"/>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8B216A32-3C49-4DDA-90CB-50E64ACD9650}"/>
              </a:ext>
            </a:extLst>
          </p:cNvPr>
          <p:cNvSpPr txBox="1"/>
          <p:nvPr/>
        </p:nvSpPr>
        <p:spPr>
          <a:xfrm>
            <a:off x="1224846" y="4096786"/>
            <a:ext cx="1925502" cy="369332"/>
          </a:xfrm>
          <a:prstGeom prst="rect">
            <a:avLst/>
          </a:prstGeom>
          <a:noFill/>
        </p:spPr>
        <p:txBody>
          <a:bodyPr wrap="square">
            <a:spAutoFit/>
          </a:bodyPr>
          <a:lstStyle/>
          <a:p>
            <a:pPr algn="ctr"/>
            <a:r>
              <a:rPr lang="en-US" dirty="0"/>
              <a:t>Visualize the data</a:t>
            </a:r>
            <a:endParaRPr lang="en-IN" dirty="0"/>
          </a:p>
        </p:txBody>
      </p:sp>
      <p:sp>
        <p:nvSpPr>
          <p:cNvPr id="20" name="Rectangle: Rounded Corners 19">
            <a:extLst>
              <a:ext uri="{FF2B5EF4-FFF2-40B4-BE49-F238E27FC236}">
                <a16:creationId xmlns:a16="http://schemas.microsoft.com/office/drawing/2014/main" id="{831DE20D-0522-49D6-A59E-3C81AD2739C0}"/>
              </a:ext>
            </a:extLst>
          </p:cNvPr>
          <p:cNvSpPr/>
          <p:nvPr/>
        </p:nvSpPr>
        <p:spPr>
          <a:xfrm>
            <a:off x="1242601" y="4920582"/>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92BC54FA-764D-4E2E-909E-CFBB19B73D57}"/>
              </a:ext>
            </a:extLst>
          </p:cNvPr>
          <p:cNvSpPr txBox="1"/>
          <p:nvPr/>
        </p:nvSpPr>
        <p:spPr>
          <a:xfrm>
            <a:off x="1253568" y="4977893"/>
            <a:ext cx="1925502" cy="369332"/>
          </a:xfrm>
          <a:prstGeom prst="rect">
            <a:avLst/>
          </a:prstGeom>
          <a:noFill/>
        </p:spPr>
        <p:txBody>
          <a:bodyPr wrap="square">
            <a:spAutoFit/>
          </a:bodyPr>
          <a:lstStyle/>
          <a:p>
            <a:pPr algn="ctr"/>
            <a:r>
              <a:rPr lang="en-US" dirty="0"/>
              <a:t>EDA</a:t>
            </a:r>
            <a:endParaRPr lang="en-IN" dirty="0"/>
          </a:p>
        </p:txBody>
      </p:sp>
      <p:sp>
        <p:nvSpPr>
          <p:cNvPr id="22" name="Rectangle: Rounded Corners 21">
            <a:extLst>
              <a:ext uri="{FF2B5EF4-FFF2-40B4-BE49-F238E27FC236}">
                <a16:creationId xmlns:a16="http://schemas.microsoft.com/office/drawing/2014/main" id="{23C709EA-4253-423F-BB5C-F200C0F0D04A}"/>
              </a:ext>
            </a:extLst>
          </p:cNvPr>
          <p:cNvSpPr/>
          <p:nvPr/>
        </p:nvSpPr>
        <p:spPr>
          <a:xfrm>
            <a:off x="4170498" y="209686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35027D1-6978-4EAC-8843-602C34DA6A7A}"/>
              </a:ext>
            </a:extLst>
          </p:cNvPr>
          <p:cNvSpPr/>
          <p:nvPr/>
        </p:nvSpPr>
        <p:spPr>
          <a:xfrm>
            <a:off x="4170498" y="110471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29B16099-22D2-4271-8E46-7C2590D1BE6E}"/>
              </a:ext>
            </a:extLst>
          </p:cNvPr>
          <p:cNvSpPr txBox="1"/>
          <p:nvPr/>
        </p:nvSpPr>
        <p:spPr>
          <a:xfrm>
            <a:off x="4194377" y="2235367"/>
            <a:ext cx="1925503" cy="369332"/>
          </a:xfrm>
          <a:prstGeom prst="rect">
            <a:avLst/>
          </a:prstGeom>
          <a:noFill/>
        </p:spPr>
        <p:txBody>
          <a:bodyPr wrap="square">
            <a:spAutoFit/>
          </a:bodyPr>
          <a:lstStyle/>
          <a:p>
            <a:pPr algn="ctr"/>
            <a:r>
              <a:rPr lang="en-US" dirty="0"/>
              <a:t>Model building</a:t>
            </a:r>
            <a:endParaRPr lang="en-IN" dirty="0"/>
          </a:p>
        </p:txBody>
      </p:sp>
      <p:sp>
        <p:nvSpPr>
          <p:cNvPr id="26" name="Rectangle: Rounded Corners 25">
            <a:extLst>
              <a:ext uri="{FF2B5EF4-FFF2-40B4-BE49-F238E27FC236}">
                <a16:creationId xmlns:a16="http://schemas.microsoft.com/office/drawing/2014/main" id="{FC1BA6B9-1E34-490F-A57E-FFAF48773AC7}"/>
              </a:ext>
            </a:extLst>
          </p:cNvPr>
          <p:cNvSpPr/>
          <p:nvPr/>
        </p:nvSpPr>
        <p:spPr>
          <a:xfrm>
            <a:off x="4170498" y="510695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9377373E-B16E-4D3E-9B99-E83F69750E9A}"/>
              </a:ext>
            </a:extLst>
          </p:cNvPr>
          <p:cNvSpPr txBox="1"/>
          <p:nvPr/>
        </p:nvSpPr>
        <p:spPr>
          <a:xfrm>
            <a:off x="4233774" y="5245458"/>
            <a:ext cx="1925503" cy="369332"/>
          </a:xfrm>
          <a:prstGeom prst="rect">
            <a:avLst/>
          </a:prstGeom>
          <a:noFill/>
        </p:spPr>
        <p:txBody>
          <a:bodyPr wrap="square">
            <a:spAutoFit/>
          </a:bodyPr>
          <a:lstStyle/>
          <a:p>
            <a:pPr algn="ctr"/>
            <a:r>
              <a:rPr lang="en-US" dirty="0"/>
              <a:t>Model evaluation</a:t>
            </a:r>
            <a:endParaRPr lang="en-IN" dirty="0"/>
          </a:p>
        </p:txBody>
      </p:sp>
      <p:sp>
        <p:nvSpPr>
          <p:cNvPr id="28" name="Rectangle: Rounded Corners 27">
            <a:extLst>
              <a:ext uri="{FF2B5EF4-FFF2-40B4-BE49-F238E27FC236}">
                <a16:creationId xmlns:a16="http://schemas.microsoft.com/office/drawing/2014/main" id="{6F382D7C-B83E-485F-B498-0DB5B077FD48}"/>
              </a:ext>
            </a:extLst>
          </p:cNvPr>
          <p:cNvSpPr/>
          <p:nvPr/>
        </p:nvSpPr>
        <p:spPr>
          <a:xfrm>
            <a:off x="10063652" y="1077611"/>
            <a:ext cx="994688" cy="5215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A1EE7AA-3202-45E6-9F0E-5020D36BED04}"/>
              </a:ext>
            </a:extLst>
          </p:cNvPr>
          <p:cNvSpPr txBox="1"/>
          <p:nvPr/>
        </p:nvSpPr>
        <p:spPr>
          <a:xfrm>
            <a:off x="10126547" y="1151116"/>
            <a:ext cx="868897" cy="369332"/>
          </a:xfrm>
          <a:prstGeom prst="rect">
            <a:avLst/>
          </a:prstGeom>
          <a:noFill/>
        </p:spPr>
        <p:txBody>
          <a:bodyPr wrap="square">
            <a:spAutoFit/>
          </a:bodyPr>
          <a:lstStyle/>
          <a:p>
            <a:pPr algn="ctr"/>
            <a:r>
              <a:rPr lang="en-US" dirty="0"/>
              <a:t>UI</a:t>
            </a:r>
            <a:endParaRPr lang="en-IN" dirty="0"/>
          </a:p>
        </p:txBody>
      </p:sp>
      <p:sp>
        <p:nvSpPr>
          <p:cNvPr id="32" name="TextBox 31">
            <a:extLst>
              <a:ext uri="{FF2B5EF4-FFF2-40B4-BE49-F238E27FC236}">
                <a16:creationId xmlns:a16="http://schemas.microsoft.com/office/drawing/2014/main" id="{2FE417D7-71FF-4642-B3BA-6A91E08C7ED7}"/>
              </a:ext>
            </a:extLst>
          </p:cNvPr>
          <p:cNvSpPr txBox="1"/>
          <p:nvPr/>
        </p:nvSpPr>
        <p:spPr>
          <a:xfrm>
            <a:off x="6553608" y="950822"/>
            <a:ext cx="2851957" cy="954107"/>
          </a:xfrm>
          <a:prstGeom prst="rect">
            <a:avLst/>
          </a:prstGeom>
          <a:noFill/>
        </p:spPr>
        <p:txBody>
          <a:bodyPr wrap="square">
            <a:spAutoFit/>
          </a:bodyPr>
          <a:lstStyle/>
          <a:p>
            <a:r>
              <a:rPr lang="en-US" sz="1400" i="1" dirty="0"/>
              <a:t>Normalization</a:t>
            </a:r>
          </a:p>
          <a:p>
            <a:r>
              <a:rPr lang="en-US" sz="1400" i="1" dirty="0"/>
              <a:t>Augmentation</a:t>
            </a:r>
          </a:p>
          <a:p>
            <a:r>
              <a:rPr lang="en-US" sz="1400" i="1" dirty="0"/>
              <a:t>Normalization by pixel of each image </a:t>
            </a:r>
          </a:p>
          <a:p>
            <a:r>
              <a:rPr lang="en-US" sz="1400" i="1" dirty="0"/>
              <a:t>Normalization of all image </a:t>
            </a:r>
            <a:endParaRPr lang="en-IN" sz="1400" i="1" dirty="0"/>
          </a:p>
        </p:txBody>
      </p:sp>
      <p:sp>
        <p:nvSpPr>
          <p:cNvPr id="33" name="Rectangle: Rounded Corners 32">
            <a:extLst>
              <a:ext uri="{FF2B5EF4-FFF2-40B4-BE49-F238E27FC236}">
                <a16:creationId xmlns:a16="http://schemas.microsoft.com/office/drawing/2014/main" id="{830E0C84-99D4-405A-A53E-F95F472C7DD3}"/>
              </a:ext>
            </a:extLst>
          </p:cNvPr>
          <p:cNvSpPr/>
          <p:nvPr/>
        </p:nvSpPr>
        <p:spPr>
          <a:xfrm>
            <a:off x="4170498" y="420163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B7F5D1E-6D12-41EA-931F-FF0DD1EA80D8}"/>
              </a:ext>
            </a:extLst>
          </p:cNvPr>
          <p:cNvSpPr txBox="1"/>
          <p:nvPr/>
        </p:nvSpPr>
        <p:spPr>
          <a:xfrm>
            <a:off x="4170498" y="4179697"/>
            <a:ext cx="1925503" cy="646331"/>
          </a:xfrm>
          <a:prstGeom prst="rect">
            <a:avLst/>
          </a:prstGeom>
          <a:noFill/>
        </p:spPr>
        <p:txBody>
          <a:bodyPr wrap="square">
            <a:spAutoFit/>
          </a:bodyPr>
          <a:lstStyle/>
          <a:p>
            <a:pPr algn="ctr"/>
            <a:r>
              <a:rPr lang="en-US" dirty="0"/>
              <a:t>Hyper parameter tunning</a:t>
            </a:r>
            <a:endParaRPr lang="en-IN" dirty="0"/>
          </a:p>
        </p:txBody>
      </p:sp>
      <p:sp>
        <p:nvSpPr>
          <p:cNvPr id="35" name="TextBox 34">
            <a:extLst>
              <a:ext uri="{FF2B5EF4-FFF2-40B4-BE49-F238E27FC236}">
                <a16:creationId xmlns:a16="http://schemas.microsoft.com/office/drawing/2014/main" id="{379D29EB-6861-487E-AB63-E86EBB549AB8}"/>
              </a:ext>
            </a:extLst>
          </p:cNvPr>
          <p:cNvSpPr txBox="1"/>
          <p:nvPr/>
        </p:nvSpPr>
        <p:spPr>
          <a:xfrm>
            <a:off x="6514212" y="1904929"/>
            <a:ext cx="1316121" cy="954107"/>
          </a:xfrm>
          <a:prstGeom prst="rect">
            <a:avLst/>
          </a:prstGeom>
          <a:noFill/>
        </p:spPr>
        <p:txBody>
          <a:bodyPr wrap="square">
            <a:spAutoFit/>
          </a:bodyPr>
          <a:lstStyle/>
          <a:p>
            <a:r>
              <a:rPr lang="en-US" sz="1400" i="1" dirty="0"/>
              <a:t>VGG16</a:t>
            </a:r>
          </a:p>
          <a:p>
            <a:r>
              <a:rPr lang="en-US" sz="1400" i="1" dirty="0" err="1"/>
              <a:t>Mobilenet</a:t>
            </a:r>
            <a:endParaRPr lang="en-US" sz="1400" i="1" dirty="0"/>
          </a:p>
          <a:p>
            <a:r>
              <a:rPr lang="en-US" sz="1400" i="1" dirty="0"/>
              <a:t>EfficientnetB5</a:t>
            </a:r>
          </a:p>
          <a:p>
            <a:r>
              <a:rPr lang="en-US" sz="1400" i="1" dirty="0"/>
              <a:t>EllificentnetB0</a:t>
            </a:r>
            <a:endParaRPr lang="en-IN" sz="1400" i="1" dirty="0"/>
          </a:p>
        </p:txBody>
      </p:sp>
      <p:sp>
        <p:nvSpPr>
          <p:cNvPr id="36" name="TextBox 35">
            <a:extLst>
              <a:ext uri="{FF2B5EF4-FFF2-40B4-BE49-F238E27FC236}">
                <a16:creationId xmlns:a16="http://schemas.microsoft.com/office/drawing/2014/main" id="{EA3CD451-65D2-4DF7-9631-D79B6C918271}"/>
              </a:ext>
            </a:extLst>
          </p:cNvPr>
          <p:cNvSpPr txBox="1"/>
          <p:nvPr/>
        </p:nvSpPr>
        <p:spPr>
          <a:xfrm>
            <a:off x="6577728" y="4110112"/>
            <a:ext cx="1925502" cy="738664"/>
          </a:xfrm>
          <a:prstGeom prst="rect">
            <a:avLst/>
          </a:prstGeom>
          <a:noFill/>
        </p:spPr>
        <p:txBody>
          <a:bodyPr wrap="square">
            <a:spAutoFit/>
          </a:bodyPr>
          <a:lstStyle/>
          <a:p>
            <a:r>
              <a:rPr lang="en-US" sz="1400" i="1" dirty="0"/>
              <a:t>Cyclic Learning</a:t>
            </a:r>
          </a:p>
          <a:p>
            <a:r>
              <a:rPr lang="en-US" sz="1400" i="1" dirty="0"/>
              <a:t>Progressive unfreezing</a:t>
            </a:r>
          </a:p>
          <a:p>
            <a:r>
              <a:rPr lang="en-US" sz="1400" i="1" dirty="0"/>
              <a:t>Batch number</a:t>
            </a:r>
            <a:endParaRPr lang="en-IN" sz="1400" i="1" dirty="0"/>
          </a:p>
        </p:txBody>
      </p:sp>
      <p:sp>
        <p:nvSpPr>
          <p:cNvPr id="38" name="Rectangle: Rounded Corners 37">
            <a:extLst>
              <a:ext uri="{FF2B5EF4-FFF2-40B4-BE49-F238E27FC236}">
                <a16:creationId xmlns:a16="http://schemas.microsoft.com/office/drawing/2014/main" id="{B01B9906-48C8-4D15-B7F0-DE8BBECCCD75}"/>
              </a:ext>
            </a:extLst>
          </p:cNvPr>
          <p:cNvSpPr/>
          <p:nvPr/>
        </p:nvSpPr>
        <p:spPr>
          <a:xfrm>
            <a:off x="4194377" y="3129039"/>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09D7E978-C5E9-4DD5-A52A-C24BD4682C9D}"/>
              </a:ext>
            </a:extLst>
          </p:cNvPr>
          <p:cNvSpPr txBox="1"/>
          <p:nvPr/>
        </p:nvSpPr>
        <p:spPr>
          <a:xfrm>
            <a:off x="4194376" y="3118070"/>
            <a:ext cx="1925503" cy="646331"/>
          </a:xfrm>
          <a:prstGeom prst="rect">
            <a:avLst/>
          </a:prstGeom>
          <a:noFill/>
        </p:spPr>
        <p:txBody>
          <a:bodyPr wrap="square">
            <a:spAutoFit/>
          </a:bodyPr>
          <a:lstStyle/>
          <a:p>
            <a:pPr algn="ctr"/>
            <a:r>
              <a:rPr lang="en-US" dirty="0"/>
              <a:t>Building loss criteria</a:t>
            </a:r>
            <a:endParaRPr lang="en-IN" dirty="0"/>
          </a:p>
        </p:txBody>
      </p:sp>
      <p:sp>
        <p:nvSpPr>
          <p:cNvPr id="40" name="TextBox 39">
            <a:extLst>
              <a:ext uri="{FF2B5EF4-FFF2-40B4-BE49-F238E27FC236}">
                <a16:creationId xmlns:a16="http://schemas.microsoft.com/office/drawing/2014/main" id="{E0E08E11-D310-41DF-9AAB-CA77F509D646}"/>
              </a:ext>
            </a:extLst>
          </p:cNvPr>
          <p:cNvSpPr txBox="1"/>
          <p:nvPr/>
        </p:nvSpPr>
        <p:spPr>
          <a:xfrm>
            <a:off x="6562714" y="3118070"/>
            <a:ext cx="1709925" cy="523220"/>
          </a:xfrm>
          <a:prstGeom prst="rect">
            <a:avLst/>
          </a:prstGeom>
          <a:noFill/>
        </p:spPr>
        <p:txBody>
          <a:bodyPr wrap="square">
            <a:spAutoFit/>
          </a:bodyPr>
          <a:lstStyle/>
          <a:p>
            <a:r>
              <a:rPr lang="en-US" sz="1400" i="1" dirty="0"/>
              <a:t>IOU: MSE</a:t>
            </a:r>
          </a:p>
          <a:p>
            <a:r>
              <a:rPr lang="en-US" sz="1400" i="1" dirty="0"/>
              <a:t>Categorical accuracy</a:t>
            </a:r>
            <a:endParaRPr lang="en-IN" sz="1400" i="1" dirty="0"/>
          </a:p>
        </p:txBody>
      </p:sp>
      <p:sp>
        <p:nvSpPr>
          <p:cNvPr id="41" name="Arrow: Down 40">
            <a:extLst>
              <a:ext uri="{FF2B5EF4-FFF2-40B4-BE49-F238E27FC236}">
                <a16:creationId xmlns:a16="http://schemas.microsoft.com/office/drawing/2014/main" id="{E49FE77F-C5B3-4009-AF96-A0BC9B1ED0DA}"/>
              </a:ext>
            </a:extLst>
          </p:cNvPr>
          <p:cNvSpPr/>
          <p:nvPr/>
        </p:nvSpPr>
        <p:spPr>
          <a:xfrm>
            <a:off x="2100311" y="17865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DD06EBF8-05E2-4A52-8C67-5B0CC638D59F}"/>
              </a:ext>
            </a:extLst>
          </p:cNvPr>
          <p:cNvSpPr/>
          <p:nvPr/>
        </p:nvSpPr>
        <p:spPr>
          <a:xfrm>
            <a:off x="2100311" y="301315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72A08BF-4E95-41DF-A992-45C01DDCEE73}"/>
              </a:ext>
            </a:extLst>
          </p:cNvPr>
          <p:cNvSpPr/>
          <p:nvPr/>
        </p:nvSpPr>
        <p:spPr>
          <a:xfrm>
            <a:off x="2100311" y="3760356"/>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a:extLst>
              <a:ext uri="{FF2B5EF4-FFF2-40B4-BE49-F238E27FC236}">
                <a16:creationId xmlns:a16="http://schemas.microsoft.com/office/drawing/2014/main" id="{A2F5A787-4286-445B-B371-D94066E5679F}"/>
              </a:ext>
            </a:extLst>
          </p:cNvPr>
          <p:cNvSpPr/>
          <p:nvPr/>
        </p:nvSpPr>
        <p:spPr>
          <a:xfrm>
            <a:off x="2100311" y="4540655"/>
            <a:ext cx="257452" cy="37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Down 44">
            <a:extLst>
              <a:ext uri="{FF2B5EF4-FFF2-40B4-BE49-F238E27FC236}">
                <a16:creationId xmlns:a16="http://schemas.microsoft.com/office/drawing/2014/main" id="{D2C178FE-B6F5-434C-BDF6-3DBB42FC7768}"/>
              </a:ext>
            </a:extLst>
          </p:cNvPr>
          <p:cNvSpPr/>
          <p:nvPr/>
        </p:nvSpPr>
        <p:spPr>
          <a:xfrm>
            <a:off x="5046851" y="175329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2A7B3CFB-7DC6-4091-A371-35FAF3768184}"/>
              </a:ext>
            </a:extLst>
          </p:cNvPr>
          <p:cNvSpPr/>
          <p:nvPr/>
        </p:nvSpPr>
        <p:spPr>
          <a:xfrm>
            <a:off x="5042307" y="2757849"/>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Down 46">
            <a:extLst>
              <a:ext uri="{FF2B5EF4-FFF2-40B4-BE49-F238E27FC236}">
                <a16:creationId xmlns:a16="http://schemas.microsoft.com/office/drawing/2014/main" id="{18FEE514-9A36-4A3D-BC6C-CFA428062A89}"/>
              </a:ext>
            </a:extLst>
          </p:cNvPr>
          <p:cNvSpPr/>
          <p:nvPr/>
        </p:nvSpPr>
        <p:spPr>
          <a:xfrm>
            <a:off x="5042307" y="3780322"/>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E73109EF-936C-4AFE-BAE4-F70EA9CED7E4}"/>
              </a:ext>
            </a:extLst>
          </p:cNvPr>
          <p:cNvSpPr/>
          <p:nvPr/>
        </p:nvSpPr>
        <p:spPr>
          <a:xfrm>
            <a:off x="5042307" y="483314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Elbow 49">
            <a:extLst>
              <a:ext uri="{FF2B5EF4-FFF2-40B4-BE49-F238E27FC236}">
                <a16:creationId xmlns:a16="http://schemas.microsoft.com/office/drawing/2014/main" id="{4FE53F99-B8F4-43EA-A36E-A20115470081}"/>
              </a:ext>
            </a:extLst>
          </p:cNvPr>
          <p:cNvCxnSpPr>
            <a:stCxn id="20" idx="2"/>
            <a:endCxn id="23" idx="1"/>
          </p:cNvCxnSpPr>
          <p:nvPr/>
        </p:nvCxnSpPr>
        <p:spPr>
          <a:xfrm rot="5400000" flipH="1" flipV="1">
            <a:off x="1199595" y="2433634"/>
            <a:ext cx="3976659" cy="1965146"/>
          </a:xfrm>
          <a:prstGeom prst="bentConnector4">
            <a:avLst>
              <a:gd name="adj1" fmla="val -5749"/>
              <a:gd name="adj2" fmla="val 744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2EEF98-D2F5-450E-A0C0-B19CCEF0AD79}"/>
              </a:ext>
            </a:extLst>
          </p:cNvPr>
          <p:cNvCxnSpPr>
            <a:stCxn id="27" idx="3"/>
            <a:endCxn id="28" idx="1"/>
          </p:cNvCxnSpPr>
          <p:nvPr/>
        </p:nvCxnSpPr>
        <p:spPr>
          <a:xfrm flipV="1">
            <a:off x="6159277" y="1338382"/>
            <a:ext cx="3904375" cy="4091742"/>
          </a:xfrm>
          <a:prstGeom prst="bentConnector3">
            <a:avLst>
              <a:gd name="adj1" fmla="val 8660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B69050C-ABB6-4C75-86A8-52075F830F2B}"/>
              </a:ext>
            </a:extLst>
          </p:cNvPr>
          <p:cNvSpPr/>
          <p:nvPr/>
        </p:nvSpPr>
        <p:spPr>
          <a:xfrm>
            <a:off x="3300213" y="2074208"/>
            <a:ext cx="7965549" cy="375293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a:extLst>
              <a:ext uri="{FF2B5EF4-FFF2-40B4-BE49-F238E27FC236}">
                <a16:creationId xmlns:a16="http://schemas.microsoft.com/office/drawing/2014/main" id="{5631C7DB-2A22-4F5F-B8F9-44F2CB5B5555}"/>
              </a:ext>
            </a:extLst>
          </p:cNvPr>
          <p:cNvSpPr/>
          <p:nvPr/>
        </p:nvSpPr>
        <p:spPr>
          <a:xfrm>
            <a:off x="3518490" y="1014798"/>
            <a:ext cx="7758240" cy="106409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61850A23-8F97-4371-AC75-11D25320C359}"/>
              </a:ext>
            </a:extLst>
          </p:cNvPr>
          <p:cNvSpPr/>
          <p:nvPr/>
        </p:nvSpPr>
        <p:spPr>
          <a:xfrm>
            <a:off x="1188259" y="5516503"/>
            <a:ext cx="2185998" cy="271119"/>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CF4CC7BE-4365-4D3E-BB99-13F43673C143}"/>
              </a:ext>
            </a:extLst>
          </p:cNvPr>
          <p:cNvSpPr/>
          <p:nvPr/>
        </p:nvSpPr>
        <p:spPr>
          <a:xfrm>
            <a:off x="1223354" y="1122467"/>
            <a:ext cx="2070791" cy="285233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EE003A4F-5EC5-4C09-820B-4A85567D1AF8}"/>
              </a:ext>
            </a:extLst>
          </p:cNvPr>
          <p:cNvSpPr txBox="1"/>
          <p:nvPr/>
        </p:nvSpPr>
        <p:spPr>
          <a:xfrm>
            <a:off x="1942960" y="5790732"/>
            <a:ext cx="8226291" cy="954107"/>
          </a:xfrm>
          <a:prstGeom prst="rect">
            <a:avLst/>
          </a:prstGeom>
          <a:noFill/>
        </p:spPr>
        <p:txBody>
          <a:bodyPr wrap="none" rtlCol="0">
            <a:spAutoFit/>
          </a:bodyPr>
          <a:lstStyle/>
          <a:p>
            <a:r>
              <a:rPr lang="en-US" sz="2800" b="1" i="1" dirty="0">
                <a:solidFill>
                  <a:schemeClr val="accent1">
                    <a:lumMod val="50000"/>
                  </a:schemeClr>
                </a:solidFill>
              </a:rPr>
              <a:t>Each of the image in the same class has different size. </a:t>
            </a:r>
          </a:p>
          <a:p>
            <a:r>
              <a:rPr lang="en-US" sz="2800" b="1" i="1" dirty="0">
                <a:solidFill>
                  <a:schemeClr val="accent1">
                    <a:lumMod val="50000"/>
                  </a:schemeClr>
                </a:solidFill>
              </a:rPr>
              <a:t>The images are taken from different views/directions</a:t>
            </a:r>
            <a:endParaRPr lang="en-IN" sz="2800" b="1" i="1" dirty="0">
              <a:solidFill>
                <a:schemeClr val="accent1">
                  <a:lumMod val="50000"/>
                </a:schemeClr>
              </a:solidFill>
            </a:endParaRPr>
          </a:p>
        </p:txBody>
      </p:sp>
      <p:sp>
        <p:nvSpPr>
          <p:cNvPr id="53" name="TextBox 52">
            <a:extLst>
              <a:ext uri="{FF2B5EF4-FFF2-40B4-BE49-F238E27FC236}">
                <a16:creationId xmlns:a16="http://schemas.microsoft.com/office/drawing/2014/main" id="{C305EE03-00D0-4002-94D8-35F092670FA3}"/>
              </a:ext>
            </a:extLst>
          </p:cNvPr>
          <p:cNvSpPr txBox="1"/>
          <p:nvPr/>
        </p:nvSpPr>
        <p:spPr>
          <a:xfrm>
            <a:off x="3946598" y="1082773"/>
            <a:ext cx="2207656" cy="400110"/>
          </a:xfrm>
          <a:prstGeom prst="rect">
            <a:avLst/>
          </a:prstGeom>
          <a:noFill/>
        </p:spPr>
        <p:txBody>
          <a:bodyPr wrap="none" rtlCol="0">
            <a:spAutoFit/>
          </a:bodyPr>
          <a:lstStyle/>
          <a:p>
            <a:r>
              <a:rPr lang="en-US" sz="2000" b="1" i="1" dirty="0">
                <a:solidFill>
                  <a:schemeClr val="accent1">
                    <a:lumMod val="50000"/>
                  </a:schemeClr>
                </a:solidFill>
              </a:rPr>
              <a:t>Class name: Nissan</a:t>
            </a:r>
            <a:endParaRPr lang="en-IN" sz="2000" b="1" i="1" dirty="0">
              <a:solidFill>
                <a:schemeClr val="accent1">
                  <a:lumMod val="50000"/>
                </a:schemeClr>
              </a:solidFill>
            </a:endParaRPr>
          </a:p>
        </p:txBody>
      </p:sp>
      <p:pic>
        <p:nvPicPr>
          <p:cNvPr id="7" name="Picture 6">
            <a:extLst>
              <a:ext uri="{FF2B5EF4-FFF2-40B4-BE49-F238E27FC236}">
                <a16:creationId xmlns:a16="http://schemas.microsoft.com/office/drawing/2014/main" id="{781861AF-938A-4E15-9508-68442A0ABA7D}"/>
              </a:ext>
            </a:extLst>
          </p:cNvPr>
          <p:cNvPicPr>
            <a:picLocks noChangeAspect="1"/>
          </p:cNvPicPr>
          <p:nvPr/>
        </p:nvPicPr>
        <p:blipFill>
          <a:blip r:embed="rId2"/>
          <a:stretch>
            <a:fillRect/>
          </a:stretch>
        </p:blipFill>
        <p:spPr>
          <a:xfrm>
            <a:off x="3270688" y="1551825"/>
            <a:ext cx="4214493" cy="3800757"/>
          </a:xfrm>
          <a:prstGeom prst="rect">
            <a:avLst/>
          </a:prstGeom>
        </p:spPr>
      </p:pic>
      <p:pic>
        <p:nvPicPr>
          <p:cNvPr id="16" name="Picture 15">
            <a:extLst>
              <a:ext uri="{FF2B5EF4-FFF2-40B4-BE49-F238E27FC236}">
                <a16:creationId xmlns:a16="http://schemas.microsoft.com/office/drawing/2014/main" id="{7F40A36A-6B4D-466F-9551-CED6E7908F3F}"/>
              </a:ext>
            </a:extLst>
          </p:cNvPr>
          <p:cNvPicPr>
            <a:picLocks noChangeAspect="1"/>
          </p:cNvPicPr>
          <p:nvPr/>
        </p:nvPicPr>
        <p:blipFill>
          <a:blip r:embed="rId3"/>
          <a:stretch>
            <a:fillRect/>
          </a:stretch>
        </p:blipFill>
        <p:spPr>
          <a:xfrm>
            <a:off x="7726819" y="1998767"/>
            <a:ext cx="4036287" cy="889455"/>
          </a:xfrm>
          <a:prstGeom prst="rect">
            <a:avLst/>
          </a:prstGeom>
        </p:spPr>
      </p:pic>
      <p:pic>
        <p:nvPicPr>
          <p:cNvPr id="29" name="Picture 28">
            <a:extLst>
              <a:ext uri="{FF2B5EF4-FFF2-40B4-BE49-F238E27FC236}">
                <a16:creationId xmlns:a16="http://schemas.microsoft.com/office/drawing/2014/main" id="{31D67E2A-307B-4FC2-B94B-5E85A775A31C}"/>
              </a:ext>
            </a:extLst>
          </p:cNvPr>
          <p:cNvPicPr>
            <a:picLocks noChangeAspect="1"/>
          </p:cNvPicPr>
          <p:nvPr/>
        </p:nvPicPr>
        <p:blipFill>
          <a:blip r:embed="rId4"/>
          <a:stretch>
            <a:fillRect/>
          </a:stretch>
        </p:blipFill>
        <p:spPr>
          <a:xfrm>
            <a:off x="7726819" y="3272176"/>
            <a:ext cx="3968088" cy="824610"/>
          </a:xfrm>
          <a:prstGeom prst="rect">
            <a:avLst/>
          </a:prstGeom>
        </p:spPr>
      </p:pic>
      <p:sp>
        <p:nvSpPr>
          <p:cNvPr id="55" name="TextBox 54">
            <a:extLst>
              <a:ext uri="{FF2B5EF4-FFF2-40B4-BE49-F238E27FC236}">
                <a16:creationId xmlns:a16="http://schemas.microsoft.com/office/drawing/2014/main" id="{D4ED665D-4852-4D15-B7AD-6054CB5693B5}"/>
              </a:ext>
            </a:extLst>
          </p:cNvPr>
          <p:cNvSpPr txBox="1"/>
          <p:nvPr/>
        </p:nvSpPr>
        <p:spPr>
          <a:xfrm>
            <a:off x="7388317" y="4424499"/>
            <a:ext cx="4730526" cy="707886"/>
          </a:xfrm>
          <a:prstGeom prst="rect">
            <a:avLst/>
          </a:prstGeom>
          <a:noFill/>
        </p:spPr>
        <p:txBody>
          <a:bodyPr wrap="none" rtlCol="0">
            <a:spAutoFit/>
          </a:bodyPr>
          <a:lstStyle/>
          <a:p>
            <a:r>
              <a:rPr lang="en-US" sz="2000" b="1" i="1" dirty="0">
                <a:solidFill>
                  <a:schemeClr val="accent1">
                    <a:lumMod val="50000"/>
                  </a:schemeClr>
                </a:solidFill>
              </a:rPr>
              <a:t>Sample train image size 480X640 with RGB</a:t>
            </a:r>
          </a:p>
          <a:p>
            <a:r>
              <a:rPr lang="en-US" sz="2000" b="1" i="1" dirty="0">
                <a:solidFill>
                  <a:schemeClr val="accent1">
                    <a:lumMod val="50000"/>
                  </a:schemeClr>
                </a:solidFill>
              </a:rPr>
              <a:t>Sample test image size 292 X 467 with RGB</a:t>
            </a:r>
            <a:endParaRPr lang="en-IN" sz="2000" b="1" i="1" dirty="0">
              <a:solidFill>
                <a:schemeClr val="accent1">
                  <a:lumMod val="50000"/>
                </a:schemeClr>
              </a:solidFill>
            </a:endParaRPr>
          </a:p>
        </p:txBody>
      </p:sp>
    </p:spTree>
    <p:extLst>
      <p:ext uri="{BB962C8B-B14F-4D97-AF65-F5344CB8AC3E}">
        <p14:creationId xmlns:p14="http://schemas.microsoft.com/office/powerpoint/2010/main" val="2455449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D88B8-87C5-4F6D-A8D0-3128763E29CE}"/>
              </a:ext>
            </a:extLst>
          </p:cNvPr>
          <p:cNvSpPr txBox="1"/>
          <p:nvPr/>
        </p:nvSpPr>
        <p:spPr>
          <a:xfrm>
            <a:off x="122363" y="8163"/>
            <a:ext cx="8729890" cy="646331"/>
          </a:xfrm>
          <a:prstGeom prst="rect">
            <a:avLst/>
          </a:prstGeom>
          <a:noFill/>
        </p:spPr>
        <p:txBody>
          <a:bodyPr wrap="none" rtlCol="0">
            <a:spAutoFit/>
          </a:bodyPr>
          <a:lstStyle/>
          <a:p>
            <a:r>
              <a:rPr lang="en-US" sz="3600" b="1" dirty="0">
                <a:solidFill>
                  <a:schemeClr val="accent1">
                    <a:lumMod val="50000"/>
                  </a:schemeClr>
                </a:solidFill>
                <a:latin typeface="Calibri" panose="020F0502020204030204" pitchFamily="34" charset="0"/>
                <a:cs typeface="Calibri" panose="020F0502020204030204" pitchFamily="34" charset="0"/>
              </a:rPr>
              <a:t>Car class with bounding box with annotation</a:t>
            </a:r>
            <a:endParaRPr lang="en-IN" sz="3600"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FCFFDF30-6F9A-4163-B75F-EA73A1669D19}"/>
              </a:ext>
            </a:extLst>
          </p:cNvPr>
          <p:cNvSpPr/>
          <p:nvPr/>
        </p:nvSpPr>
        <p:spPr>
          <a:xfrm>
            <a:off x="1276182" y="1162007"/>
            <a:ext cx="1716839" cy="624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17478D4-224E-42FB-9CBF-7483FB12F7A3}"/>
              </a:ext>
            </a:extLst>
          </p:cNvPr>
          <p:cNvSpPr txBox="1"/>
          <p:nvPr/>
        </p:nvSpPr>
        <p:spPr>
          <a:xfrm>
            <a:off x="1171851" y="1151116"/>
            <a:ext cx="1925502" cy="646331"/>
          </a:xfrm>
          <a:prstGeom prst="rect">
            <a:avLst/>
          </a:prstGeom>
          <a:noFill/>
        </p:spPr>
        <p:txBody>
          <a:bodyPr wrap="square">
            <a:spAutoFit/>
          </a:bodyPr>
          <a:lstStyle/>
          <a:p>
            <a:pPr algn="ctr"/>
            <a:r>
              <a:rPr lang="en-US" dirty="0"/>
              <a:t>Import necessary python library</a:t>
            </a:r>
            <a:endParaRPr lang="en-IN" dirty="0"/>
          </a:p>
        </p:txBody>
      </p:sp>
      <p:sp>
        <p:nvSpPr>
          <p:cNvPr id="12" name="Rectangle: Rounded Corners 11">
            <a:extLst>
              <a:ext uri="{FF2B5EF4-FFF2-40B4-BE49-F238E27FC236}">
                <a16:creationId xmlns:a16="http://schemas.microsoft.com/office/drawing/2014/main" id="{B0FE4184-9A07-4CF8-89DC-B557A2DC71D7}"/>
              </a:ext>
            </a:extLst>
          </p:cNvPr>
          <p:cNvSpPr/>
          <p:nvPr/>
        </p:nvSpPr>
        <p:spPr>
          <a:xfrm>
            <a:off x="1224846" y="3292120"/>
            <a:ext cx="1925502" cy="4839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3A393F5-97F9-408C-B759-8746B61BA00F}"/>
              </a:ext>
            </a:extLst>
          </p:cNvPr>
          <p:cNvSpPr txBox="1"/>
          <p:nvPr/>
        </p:nvSpPr>
        <p:spPr>
          <a:xfrm>
            <a:off x="1251750" y="2096868"/>
            <a:ext cx="1925502" cy="923330"/>
          </a:xfrm>
          <a:prstGeom prst="rect">
            <a:avLst/>
          </a:prstGeom>
          <a:noFill/>
        </p:spPr>
        <p:txBody>
          <a:bodyPr wrap="square">
            <a:spAutoFit/>
          </a:bodyPr>
          <a:lstStyle/>
          <a:p>
            <a:pPr algn="ctr"/>
            <a:r>
              <a:rPr lang="en-US" dirty="0"/>
              <a:t>Choose directory where data loaded</a:t>
            </a:r>
            <a:endParaRPr lang="en-IN" dirty="0"/>
          </a:p>
        </p:txBody>
      </p:sp>
      <p:sp>
        <p:nvSpPr>
          <p:cNvPr id="14" name="TextBox 13">
            <a:extLst>
              <a:ext uri="{FF2B5EF4-FFF2-40B4-BE49-F238E27FC236}">
                <a16:creationId xmlns:a16="http://schemas.microsoft.com/office/drawing/2014/main" id="{A907E326-3B40-4825-A24E-E7C6DE34238D}"/>
              </a:ext>
            </a:extLst>
          </p:cNvPr>
          <p:cNvSpPr txBox="1"/>
          <p:nvPr/>
        </p:nvSpPr>
        <p:spPr>
          <a:xfrm>
            <a:off x="1359626" y="3350295"/>
            <a:ext cx="1534882" cy="369332"/>
          </a:xfrm>
          <a:prstGeom prst="rect">
            <a:avLst/>
          </a:prstGeom>
          <a:noFill/>
        </p:spPr>
        <p:txBody>
          <a:bodyPr wrap="square">
            <a:spAutoFit/>
          </a:bodyPr>
          <a:lstStyle/>
          <a:p>
            <a:pPr algn="ctr"/>
            <a:r>
              <a:rPr lang="en-US" dirty="0"/>
              <a:t>Load the data</a:t>
            </a:r>
            <a:endParaRPr lang="en-IN" dirty="0"/>
          </a:p>
        </p:txBody>
      </p:sp>
      <p:sp>
        <p:nvSpPr>
          <p:cNvPr id="15" name="TextBox 14">
            <a:extLst>
              <a:ext uri="{FF2B5EF4-FFF2-40B4-BE49-F238E27FC236}">
                <a16:creationId xmlns:a16="http://schemas.microsoft.com/office/drawing/2014/main" id="{15780DA3-98A1-49C9-81F0-7471845963EC}"/>
              </a:ext>
            </a:extLst>
          </p:cNvPr>
          <p:cNvSpPr txBox="1"/>
          <p:nvPr/>
        </p:nvSpPr>
        <p:spPr>
          <a:xfrm>
            <a:off x="4233774" y="1056156"/>
            <a:ext cx="1925502" cy="646331"/>
          </a:xfrm>
          <a:prstGeom prst="rect">
            <a:avLst/>
          </a:prstGeom>
          <a:noFill/>
        </p:spPr>
        <p:txBody>
          <a:bodyPr wrap="square">
            <a:spAutoFit/>
          </a:bodyPr>
          <a:lstStyle/>
          <a:p>
            <a:pPr algn="ctr"/>
            <a:r>
              <a:rPr lang="en-US" dirty="0"/>
              <a:t>Image Preprocessing </a:t>
            </a:r>
            <a:endParaRPr lang="en-IN" dirty="0"/>
          </a:p>
        </p:txBody>
      </p:sp>
      <p:sp>
        <p:nvSpPr>
          <p:cNvPr id="17" name="Rectangle: Rounded Corners 16">
            <a:extLst>
              <a:ext uri="{FF2B5EF4-FFF2-40B4-BE49-F238E27FC236}">
                <a16:creationId xmlns:a16="http://schemas.microsoft.com/office/drawing/2014/main" id="{EF3FCC5B-C2C5-440A-AC77-B5F23B618030}"/>
              </a:ext>
            </a:extLst>
          </p:cNvPr>
          <p:cNvSpPr/>
          <p:nvPr/>
        </p:nvSpPr>
        <p:spPr>
          <a:xfrm>
            <a:off x="1239932" y="2083119"/>
            <a:ext cx="1925502" cy="92332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08DDB2EE-EA65-423B-A7DB-F08E08E3CBD1}"/>
              </a:ext>
            </a:extLst>
          </p:cNvPr>
          <p:cNvSpPr/>
          <p:nvPr/>
        </p:nvSpPr>
        <p:spPr>
          <a:xfrm>
            <a:off x="1241918" y="4032111"/>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8B216A32-3C49-4DDA-90CB-50E64ACD9650}"/>
              </a:ext>
            </a:extLst>
          </p:cNvPr>
          <p:cNvSpPr txBox="1"/>
          <p:nvPr/>
        </p:nvSpPr>
        <p:spPr>
          <a:xfrm>
            <a:off x="1224846" y="4096786"/>
            <a:ext cx="1925502" cy="369332"/>
          </a:xfrm>
          <a:prstGeom prst="rect">
            <a:avLst/>
          </a:prstGeom>
          <a:noFill/>
        </p:spPr>
        <p:txBody>
          <a:bodyPr wrap="square">
            <a:spAutoFit/>
          </a:bodyPr>
          <a:lstStyle/>
          <a:p>
            <a:pPr algn="ctr"/>
            <a:r>
              <a:rPr lang="en-US" dirty="0"/>
              <a:t>Visualize the data</a:t>
            </a:r>
            <a:endParaRPr lang="en-IN" dirty="0"/>
          </a:p>
        </p:txBody>
      </p:sp>
      <p:sp>
        <p:nvSpPr>
          <p:cNvPr id="20" name="Rectangle: Rounded Corners 19">
            <a:extLst>
              <a:ext uri="{FF2B5EF4-FFF2-40B4-BE49-F238E27FC236}">
                <a16:creationId xmlns:a16="http://schemas.microsoft.com/office/drawing/2014/main" id="{831DE20D-0522-49D6-A59E-3C81AD2739C0}"/>
              </a:ext>
            </a:extLst>
          </p:cNvPr>
          <p:cNvSpPr/>
          <p:nvPr/>
        </p:nvSpPr>
        <p:spPr>
          <a:xfrm>
            <a:off x="1242601" y="4920582"/>
            <a:ext cx="1925502" cy="48395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92BC54FA-764D-4E2E-909E-CFBB19B73D57}"/>
              </a:ext>
            </a:extLst>
          </p:cNvPr>
          <p:cNvSpPr txBox="1"/>
          <p:nvPr/>
        </p:nvSpPr>
        <p:spPr>
          <a:xfrm>
            <a:off x="1253568" y="4977893"/>
            <a:ext cx="1925502" cy="369332"/>
          </a:xfrm>
          <a:prstGeom prst="rect">
            <a:avLst/>
          </a:prstGeom>
          <a:noFill/>
        </p:spPr>
        <p:txBody>
          <a:bodyPr wrap="square">
            <a:spAutoFit/>
          </a:bodyPr>
          <a:lstStyle/>
          <a:p>
            <a:pPr algn="ctr"/>
            <a:r>
              <a:rPr lang="en-US" dirty="0"/>
              <a:t>EDA</a:t>
            </a:r>
            <a:endParaRPr lang="en-IN" dirty="0"/>
          </a:p>
        </p:txBody>
      </p:sp>
      <p:sp>
        <p:nvSpPr>
          <p:cNvPr id="22" name="Rectangle: Rounded Corners 21">
            <a:extLst>
              <a:ext uri="{FF2B5EF4-FFF2-40B4-BE49-F238E27FC236}">
                <a16:creationId xmlns:a16="http://schemas.microsoft.com/office/drawing/2014/main" id="{23C709EA-4253-423F-BB5C-F200C0F0D04A}"/>
              </a:ext>
            </a:extLst>
          </p:cNvPr>
          <p:cNvSpPr/>
          <p:nvPr/>
        </p:nvSpPr>
        <p:spPr>
          <a:xfrm>
            <a:off x="4170498" y="209686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35027D1-6978-4EAC-8843-602C34DA6A7A}"/>
              </a:ext>
            </a:extLst>
          </p:cNvPr>
          <p:cNvSpPr/>
          <p:nvPr/>
        </p:nvSpPr>
        <p:spPr>
          <a:xfrm>
            <a:off x="4170498" y="1104711"/>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29B16099-22D2-4271-8E46-7C2590D1BE6E}"/>
              </a:ext>
            </a:extLst>
          </p:cNvPr>
          <p:cNvSpPr txBox="1"/>
          <p:nvPr/>
        </p:nvSpPr>
        <p:spPr>
          <a:xfrm>
            <a:off x="4194377" y="2235367"/>
            <a:ext cx="1925503" cy="369332"/>
          </a:xfrm>
          <a:prstGeom prst="rect">
            <a:avLst/>
          </a:prstGeom>
          <a:noFill/>
        </p:spPr>
        <p:txBody>
          <a:bodyPr wrap="square">
            <a:spAutoFit/>
          </a:bodyPr>
          <a:lstStyle/>
          <a:p>
            <a:pPr algn="ctr"/>
            <a:r>
              <a:rPr lang="en-US" dirty="0"/>
              <a:t>Model building</a:t>
            </a:r>
            <a:endParaRPr lang="en-IN" dirty="0"/>
          </a:p>
        </p:txBody>
      </p:sp>
      <p:sp>
        <p:nvSpPr>
          <p:cNvPr id="26" name="Rectangle: Rounded Corners 25">
            <a:extLst>
              <a:ext uri="{FF2B5EF4-FFF2-40B4-BE49-F238E27FC236}">
                <a16:creationId xmlns:a16="http://schemas.microsoft.com/office/drawing/2014/main" id="{FC1BA6B9-1E34-490F-A57E-FFAF48773AC7}"/>
              </a:ext>
            </a:extLst>
          </p:cNvPr>
          <p:cNvSpPr/>
          <p:nvPr/>
        </p:nvSpPr>
        <p:spPr>
          <a:xfrm>
            <a:off x="4170498" y="5106958"/>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9377373E-B16E-4D3E-9B99-E83F69750E9A}"/>
              </a:ext>
            </a:extLst>
          </p:cNvPr>
          <p:cNvSpPr txBox="1"/>
          <p:nvPr/>
        </p:nvSpPr>
        <p:spPr>
          <a:xfrm>
            <a:off x="4233774" y="5245458"/>
            <a:ext cx="1925503" cy="369332"/>
          </a:xfrm>
          <a:prstGeom prst="rect">
            <a:avLst/>
          </a:prstGeom>
          <a:noFill/>
        </p:spPr>
        <p:txBody>
          <a:bodyPr wrap="square">
            <a:spAutoFit/>
          </a:bodyPr>
          <a:lstStyle/>
          <a:p>
            <a:pPr algn="ctr"/>
            <a:r>
              <a:rPr lang="en-US" dirty="0"/>
              <a:t>Model evaluation</a:t>
            </a:r>
            <a:endParaRPr lang="en-IN" dirty="0"/>
          </a:p>
        </p:txBody>
      </p:sp>
      <p:sp>
        <p:nvSpPr>
          <p:cNvPr id="28" name="Rectangle: Rounded Corners 27">
            <a:extLst>
              <a:ext uri="{FF2B5EF4-FFF2-40B4-BE49-F238E27FC236}">
                <a16:creationId xmlns:a16="http://schemas.microsoft.com/office/drawing/2014/main" id="{6F382D7C-B83E-485F-B498-0DB5B077FD48}"/>
              </a:ext>
            </a:extLst>
          </p:cNvPr>
          <p:cNvSpPr/>
          <p:nvPr/>
        </p:nvSpPr>
        <p:spPr>
          <a:xfrm>
            <a:off x="10063652" y="1077611"/>
            <a:ext cx="994688" cy="5215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A1EE7AA-3202-45E6-9F0E-5020D36BED04}"/>
              </a:ext>
            </a:extLst>
          </p:cNvPr>
          <p:cNvSpPr txBox="1"/>
          <p:nvPr/>
        </p:nvSpPr>
        <p:spPr>
          <a:xfrm>
            <a:off x="10126547" y="1151116"/>
            <a:ext cx="868897" cy="369332"/>
          </a:xfrm>
          <a:prstGeom prst="rect">
            <a:avLst/>
          </a:prstGeom>
          <a:noFill/>
        </p:spPr>
        <p:txBody>
          <a:bodyPr wrap="square">
            <a:spAutoFit/>
          </a:bodyPr>
          <a:lstStyle/>
          <a:p>
            <a:pPr algn="ctr"/>
            <a:r>
              <a:rPr lang="en-US" dirty="0"/>
              <a:t>UI</a:t>
            </a:r>
            <a:endParaRPr lang="en-IN" dirty="0"/>
          </a:p>
        </p:txBody>
      </p:sp>
      <p:sp>
        <p:nvSpPr>
          <p:cNvPr id="32" name="TextBox 31">
            <a:extLst>
              <a:ext uri="{FF2B5EF4-FFF2-40B4-BE49-F238E27FC236}">
                <a16:creationId xmlns:a16="http://schemas.microsoft.com/office/drawing/2014/main" id="{2FE417D7-71FF-4642-B3BA-6A91E08C7ED7}"/>
              </a:ext>
            </a:extLst>
          </p:cNvPr>
          <p:cNvSpPr txBox="1"/>
          <p:nvPr/>
        </p:nvSpPr>
        <p:spPr>
          <a:xfrm>
            <a:off x="6553608" y="950822"/>
            <a:ext cx="2851957" cy="954107"/>
          </a:xfrm>
          <a:prstGeom prst="rect">
            <a:avLst/>
          </a:prstGeom>
          <a:noFill/>
        </p:spPr>
        <p:txBody>
          <a:bodyPr wrap="square">
            <a:spAutoFit/>
          </a:bodyPr>
          <a:lstStyle/>
          <a:p>
            <a:r>
              <a:rPr lang="en-US" sz="1400" i="1" dirty="0"/>
              <a:t>Normalization</a:t>
            </a:r>
          </a:p>
          <a:p>
            <a:r>
              <a:rPr lang="en-US" sz="1400" i="1" dirty="0"/>
              <a:t>Augmentation</a:t>
            </a:r>
          </a:p>
          <a:p>
            <a:r>
              <a:rPr lang="en-US" sz="1400" i="1" dirty="0"/>
              <a:t>Normalization by pixel of each image </a:t>
            </a:r>
          </a:p>
          <a:p>
            <a:r>
              <a:rPr lang="en-US" sz="1400" i="1" dirty="0"/>
              <a:t>Normalization of all image </a:t>
            </a:r>
            <a:endParaRPr lang="en-IN" sz="1400" i="1" dirty="0"/>
          </a:p>
        </p:txBody>
      </p:sp>
      <p:sp>
        <p:nvSpPr>
          <p:cNvPr id="33" name="Rectangle: Rounded Corners 32">
            <a:extLst>
              <a:ext uri="{FF2B5EF4-FFF2-40B4-BE49-F238E27FC236}">
                <a16:creationId xmlns:a16="http://schemas.microsoft.com/office/drawing/2014/main" id="{830E0C84-99D4-405A-A53E-F95F472C7DD3}"/>
              </a:ext>
            </a:extLst>
          </p:cNvPr>
          <p:cNvSpPr/>
          <p:nvPr/>
        </p:nvSpPr>
        <p:spPr>
          <a:xfrm>
            <a:off x="4170498" y="4201635"/>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8B7F5D1E-6D12-41EA-931F-FF0DD1EA80D8}"/>
              </a:ext>
            </a:extLst>
          </p:cNvPr>
          <p:cNvSpPr txBox="1"/>
          <p:nvPr/>
        </p:nvSpPr>
        <p:spPr>
          <a:xfrm>
            <a:off x="4170498" y="4179697"/>
            <a:ext cx="1925503" cy="646331"/>
          </a:xfrm>
          <a:prstGeom prst="rect">
            <a:avLst/>
          </a:prstGeom>
          <a:noFill/>
        </p:spPr>
        <p:txBody>
          <a:bodyPr wrap="square">
            <a:spAutoFit/>
          </a:bodyPr>
          <a:lstStyle/>
          <a:p>
            <a:pPr algn="ctr"/>
            <a:r>
              <a:rPr lang="en-US" dirty="0"/>
              <a:t>Hyper parameter tunning</a:t>
            </a:r>
            <a:endParaRPr lang="en-IN" dirty="0"/>
          </a:p>
        </p:txBody>
      </p:sp>
      <p:sp>
        <p:nvSpPr>
          <p:cNvPr id="35" name="TextBox 34">
            <a:extLst>
              <a:ext uri="{FF2B5EF4-FFF2-40B4-BE49-F238E27FC236}">
                <a16:creationId xmlns:a16="http://schemas.microsoft.com/office/drawing/2014/main" id="{379D29EB-6861-487E-AB63-E86EBB549AB8}"/>
              </a:ext>
            </a:extLst>
          </p:cNvPr>
          <p:cNvSpPr txBox="1"/>
          <p:nvPr/>
        </p:nvSpPr>
        <p:spPr>
          <a:xfrm>
            <a:off x="6514212" y="1904929"/>
            <a:ext cx="1316121" cy="954107"/>
          </a:xfrm>
          <a:prstGeom prst="rect">
            <a:avLst/>
          </a:prstGeom>
          <a:noFill/>
        </p:spPr>
        <p:txBody>
          <a:bodyPr wrap="square">
            <a:spAutoFit/>
          </a:bodyPr>
          <a:lstStyle/>
          <a:p>
            <a:r>
              <a:rPr lang="en-US" sz="1400" i="1" dirty="0"/>
              <a:t>VGG16</a:t>
            </a:r>
          </a:p>
          <a:p>
            <a:r>
              <a:rPr lang="en-US" sz="1400" i="1" dirty="0" err="1"/>
              <a:t>Mobilenet</a:t>
            </a:r>
            <a:endParaRPr lang="en-US" sz="1400" i="1" dirty="0"/>
          </a:p>
          <a:p>
            <a:r>
              <a:rPr lang="en-US" sz="1400" i="1" dirty="0"/>
              <a:t>EfficientnetB5</a:t>
            </a:r>
          </a:p>
          <a:p>
            <a:r>
              <a:rPr lang="en-US" sz="1400" i="1" dirty="0"/>
              <a:t>EllificentnetB0</a:t>
            </a:r>
            <a:endParaRPr lang="en-IN" sz="1400" i="1" dirty="0"/>
          </a:p>
        </p:txBody>
      </p:sp>
      <p:sp>
        <p:nvSpPr>
          <p:cNvPr id="36" name="TextBox 35">
            <a:extLst>
              <a:ext uri="{FF2B5EF4-FFF2-40B4-BE49-F238E27FC236}">
                <a16:creationId xmlns:a16="http://schemas.microsoft.com/office/drawing/2014/main" id="{EA3CD451-65D2-4DF7-9631-D79B6C918271}"/>
              </a:ext>
            </a:extLst>
          </p:cNvPr>
          <p:cNvSpPr txBox="1"/>
          <p:nvPr/>
        </p:nvSpPr>
        <p:spPr>
          <a:xfrm>
            <a:off x="6577728" y="4110112"/>
            <a:ext cx="1925502" cy="738664"/>
          </a:xfrm>
          <a:prstGeom prst="rect">
            <a:avLst/>
          </a:prstGeom>
          <a:noFill/>
        </p:spPr>
        <p:txBody>
          <a:bodyPr wrap="square">
            <a:spAutoFit/>
          </a:bodyPr>
          <a:lstStyle/>
          <a:p>
            <a:r>
              <a:rPr lang="en-US" sz="1400" i="1" dirty="0"/>
              <a:t>Cyclic Learning</a:t>
            </a:r>
          </a:p>
          <a:p>
            <a:r>
              <a:rPr lang="en-US" sz="1400" i="1" dirty="0"/>
              <a:t>Progressive unfreezing</a:t>
            </a:r>
          </a:p>
          <a:p>
            <a:r>
              <a:rPr lang="en-US" sz="1400" i="1" dirty="0"/>
              <a:t>Batch number</a:t>
            </a:r>
            <a:endParaRPr lang="en-IN" sz="1400" i="1" dirty="0"/>
          </a:p>
        </p:txBody>
      </p:sp>
      <p:sp>
        <p:nvSpPr>
          <p:cNvPr id="38" name="Rectangle: Rounded Corners 37">
            <a:extLst>
              <a:ext uri="{FF2B5EF4-FFF2-40B4-BE49-F238E27FC236}">
                <a16:creationId xmlns:a16="http://schemas.microsoft.com/office/drawing/2014/main" id="{B01B9906-48C8-4D15-B7F0-DE8BBECCCD75}"/>
              </a:ext>
            </a:extLst>
          </p:cNvPr>
          <p:cNvSpPr/>
          <p:nvPr/>
        </p:nvSpPr>
        <p:spPr>
          <a:xfrm>
            <a:off x="4194377" y="3129039"/>
            <a:ext cx="1925502" cy="6463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09D7E978-C5E9-4DD5-A52A-C24BD4682C9D}"/>
              </a:ext>
            </a:extLst>
          </p:cNvPr>
          <p:cNvSpPr txBox="1"/>
          <p:nvPr/>
        </p:nvSpPr>
        <p:spPr>
          <a:xfrm>
            <a:off x="4194376" y="3118070"/>
            <a:ext cx="1925503" cy="646331"/>
          </a:xfrm>
          <a:prstGeom prst="rect">
            <a:avLst/>
          </a:prstGeom>
          <a:noFill/>
        </p:spPr>
        <p:txBody>
          <a:bodyPr wrap="square">
            <a:spAutoFit/>
          </a:bodyPr>
          <a:lstStyle/>
          <a:p>
            <a:pPr algn="ctr"/>
            <a:r>
              <a:rPr lang="en-US" dirty="0"/>
              <a:t>Building loss criteria</a:t>
            </a:r>
            <a:endParaRPr lang="en-IN" dirty="0"/>
          </a:p>
        </p:txBody>
      </p:sp>
      <p:sp>
        <p:nvSpPr>
          <p:cNvPr id="40" name="TextBox 39">
            <a:extLst>
              <a:ext uri="{FF2B5EF4-FFF2-40B4-BE49-F238E27FC236}">
                <a16:creationId xmlns:a16="http://schemas.microsoft.com/office/drawing/2014/main" id="{E0E08E11-D310-41DF-9AAB-CA77F509D646}"/>
              </a:ext>
            </a:extLst>
          </p:cNvPr>
          <p:cNvSpPr txBox="1"/>
          <p:nvPr/>
        </p:nvSpPr>
        <p:spPr>
          <a:xfrm>
            <a:off x="6562714" y="3118070"/>
            <a:ext cx="1709925" cy="523220"/>
          </a:xfrm>
          <a:prstGeom prst="rect">
            <a:avLst/>
          </a:prstGeom>
          <a:noFill/>
        </p:spPr>
        <p:txBody>
          <a:bodyPr wrap="square">
            <a:spAutoFit/>
          </a:bodyPr>
          <a:lstStyle/>
          <a:p>
            <a:r>
              <a:rPr lang="en-US" sz="1400" i="1" dirty="0"/>
              <a:t>IOU: MSE</a:t>
            </a:r>
          </a:p>
          <a:p>
            <a:r>
              <a:rPr lang="en-US" sz="1400" i="1" dirty="0"/>
              <a:t>Categorical accuracy</a:t>
            </a:r>
            <a:endParaRPr lang="en-IN" sz="1400" i="1" dirty="0"/>
          </a:p>
        </p:txBody>
      </p:sp>
      <p:sp>
        <p:nvSpPr>
          <p:cNvPr id="41" name="Arrow: Down 40">
            <a:extLst>
              <a:ext uri="{FF2B5EF4-FFF2-40B4-BE49-F238E27FC236}">
                <a16:creationId xmlns:a16="http://schemas.microsoft.com/office/drawing/2014/main" id="{E49FE77F-C5B3-4009-AF96-A0BC9B1ED0DA}"/>
              </a:ext>
            </a:extLst>
          </p:cNvPr>
          <p:cNvSpPr/>
          <p:nvPr/>
        </p:nvSpPr>
        <p:spPr>
          <a:xfrm>
            <a:off x="2100311" y="1786555"/>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DD06EBF8-05E2-4A52-8C67-5B0CC638D59F}"/>
              </a:ext>
            </a:extLst>
          </p:cNvPr>
          <p:cNvSpPr/>
          <p:nvPr/>
        </p:nvSpPr>
        <p:spPr>
          <a:xfrm>
            <a:off x="2100311" y="3013151"/>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72A08BF-4E95-41DF-A992-45C01DDCEE73}"/>
              </a:ext>
            </a:extLst>
          </p:cNvPr>
          <p:cNvSpPr/>
          <p:nvPr/>
        </p:nvSpPr>
        <p:spPr>
          <a:xfrm>
            <a:off x="2100311" y="3760356"/>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a:extLst>
              <a:ext uri="{FF2B5EF4-FFF2-40B4-BE49-F238E27FC236}">
                <a16:creationId xmlns:a16="http://schemas.microsoft.com/office/drawing/2014/main" id="{A2F5A787-4286-445B-B371-D94066E5679F}"/>
              </a:ext>
            </a:extLst>
          </p:cNvPr>
          <p:cNvSpPr/>
          <p:nvPr/>
        </p:nvSpPr>
        <p:spPr>
          <a:xfrm>
            <a:off x="2100311" y="4540655"/>
            <a:ext cx="257452" cy="376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Down 44">
            <a:extLst>
              <a:ext uri="{FF2B5EF4-FFF2-40B4-BE49-F238E27FC236}">
                <a16:creationId xmlns:a16="http://schemas.microsoft.com/office/drawing/2014/main" id="{D2C178FE-B6F5-434C-BDF6-3DBB42FC7768}"/>
              </a:ext>
            </a:extLst>
          </p:cNvPr>
          <p:cNvSpPr/>
          <p:nvPr/>
        </p:nvSpPr>
        <p:spPr>
          <a:xfrm>
            <a:off x="5046851" y="175329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2A7B3CFB-7DC6-4091-A371-35FAF3768184}"/>
              </a:ext>
            </a:extLst>
          </p:cNvPr>
          <p:cNvSpPr/>
          <p:nvPr/>
        </p:nvSpPr>
        <p:spPr>
          <a:xfrm>
            <a:off x="5042307" y="2757849"/>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Down 46">
            <a:extLst>
              <a:ext uri="{FF2B5EF4-FFF2-40B4-BE49-F238E27FC236}">
                <a16:creationId xmlns:a16="http://schemas.microsoft.com/office/drawing/2014/main" id="{18FEE514-9A36-4A3D-BC6C-CFA428062A89}"/>
              </a:ext>
            </a:extLst>
          </p:cNvPr>
          <p:cNvSpPr/>
          <p:nvPr/>
        </p:nvSpPr>
        <p:spPr>
          <a:xfrm>
            <a:off x="5042307" y="3780322"/>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E73109EF-936C-4AFE-BAE4-F70EA9CED7E4}"/>
              </a:ext>
            </a:extLst>
          </p:cNvPr>
          <p:cNvSpPr/>
          <p:nvPr/>
        </p:nvSpPr>
        <p:spPr>
          <a:xfrm>
            <a:off x="5042307" y="4833148"/>
            <a:ext cx="257452" cy="282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Elbow 49">
            <a:extLst>
              <a:ext uri="{FF2B5EF4-FFF2-40B4-BE49-F238E27FC236}">
                <a16:creationId xmlns:a16="http://schemas.microsoft.com/office/drawing/2014/main" id="{4FE53F99-B8F4-43EA-A36E-A20115470081}"/>
              </a:ext>
            </a:extLst>
          </p:cNvPr>
          <p:cNvCxnSpPr>
            <a:stCxn id="20" idx="2"/>
            <a:endCxn id="23" idx="1"/>
          </p:cNvCxnSpPr>
          <p:nvPr/>
        </p:nvCxnSpPr>
        <p:spPr>
          <a:xfrm rot="5400000" flipH="1" flipV="1">
            <a:off x="1199595" y="2433634"/>
            <a:ext cx="3976659" cy="1965146"/>
          </a:xfrm>
          <a:prstGeom prst="bentConnector4">
            <a:avLst>
              <a:gd name="adj1" fmla="val -5749"/>
              <a:gd name="adj2" fmla="val 7449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2EEF98-D2F5-450E-A0C0-B19CCEF0AD79}"/>
              </a:ext>
            </a:extLst>
          </p:cNvPr>
          <p:cNvCxnSpPr>
            <a:stCxn id="27" idx="3"/>
            <a:endCxn id="28" idx="1"/>
          </p:cNvCxnSpPr>
          <p:nvPr/>
        </p:nvCxnSpPr>
        <p:spPr>
          <a:xfrm flipV="1">
            <a:off x="6159277" y="1338382"/>
            <a:ext cx="3904375" cy="4091742"/>
          </a:xfrm>
          <a:prstGeom prst="bentConnector3">
            <a:avLst>
              <a:gd name="adj1" fmla="val 8660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B69050C-ABB6-4C75-86A8-52075F830F2B}"/>
              </a:ext>
            </a:extLst>
          </p:cNvPr>
          <p:cNvSpPr/>
          <p:nvPr/>
        </p:nvSpPr>
        <p:spPr>
          <a:xfrm>
            <a:off x="3300213" y="2074208"/>
            <a:ext cx="7965549" cy="375293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a:extLst>
              <a:ext uri="{FF2B5EF4-FFF2-40B4-BE49-F238E27FC236}">
                <a16:creationId xmlns:a16="http://schemas.microsoft.com/office/drawing/2014/main" id="{5631C7DB-2A22-4F5F-B8F9-44F2CB5B5555}"/>
              </a:ext>
            </a:extLst>
          </p:cNvPr>
          <p:cNvSpPr/>
          <p:nvPr/>
        </p:nvSpPr>
        <p:spPr>
          <a:xfrm>
            <a:off x="3518490" y="1014798"/>
            <a:ext cx="7758240" cy="106409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61850A23-8F97-4371-AC75-11D25320C359}"/>
              </a:ext>
            </a:extLst>
          </p:cNvPr>
          <p:cNvSpPr/>
          <p:nvPr/>
        </p:nvSpPr>
        <p:spPr>
          <a:xfrm>
            <a:off x="1188259" y="5516503"/>
            <a:ext cx="2185998" cy="271119"/>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CF4CC7BE-4365-4D3E-BB99-13F43673C143}"/>
              </a:ext>
            </a:extLst>
          </p:cNvPr>
          <p:cNvSpPr/>
          <p:nvPr/>
        </p:nvSpPr>
        <p:spPr>
          <a:xfrm>
            <a:off x="1223354" y="1122467"/>
            <a:ext cx="2070791" cy="285233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EE003A4F-5EC5-4C09-820B-4A85567D1AF8}"/>
              </a:ext>
            </a:extLst>
          </p:cNvPr>
          <p:cNvSpPr txBox="1"/>
          <p:nvPr/>
        </p:nvSpPr>
        <p:spPr>
          <a:xfrm>
            <a:off x="3802257" y="4437443"/>
            <a:ext cx="7965549" cy="830997"/>
          </a:xfrm>
          <a:prstGeom prst="rect">
            <a:avLst/>
          </a:prstGeom>
          <a:noFill/>
        </p:spPr>
        <p:txBody>
          <a:bodyPr wrap="square" rtlCol="0">
            <a:spAutoFit/>
          </a:bodyPr>
          <a:lstStyle/>
          <a:p>
            <a:r>
              <a:rPr lang="en-US" sz="2400" b="1" i="1" dirty="0">
                <a:solidFill>
                  <a:schemeClr val="accent1">
                    <a:lumMod val="50000"/>
                  </a:schemeClr>
                </a:solidFill>
              </a:rPr>
              <a:t>Class annotation and bounding box coordinates has been imported from anno.csv files</a:t>
            </a:r>
            <a:endParaRPr lang="en-IN" sz="2400" b="1" i="1" dirty="0">
              <a:solidFill>
                <a:schemeClr val="accent1">
                  <a:lumMod val="50000"/>
                </a:schemeClr>
              </a:solidFill>
            </a:endParaRPr>
          </a:p>
        </p:txBody>
      </p:sp>
      <p:pic>
        <p:nvPicPr>
          <p:cNvPr id="5" name="Picture 4">
            <a:extLst>
              <a:ext uri="{FF2B5EF4-FFF2-40B4-BE49-F238E27FC236}">
                <a16:creationId xmlns:a16="http://schemas.microsoft.com/office/drawing/2014/main" id="{3E4FF6E7-D0A9-4004-8291-B8D3683B899E}"/>
              </a:ext>
            </a:extLst>
          </p:cNvPr>
          <p:cNvPicPr>
            <a:picLocks noChangeAspect="1"/>
          </p:cNvPicPr>
          <p:nvPr/>
        </p:nvPicPr>
        <p:blipFill>
          <a:blip r:embed="rId2"/>
          <a:stretch>
            <a:fillRect/>
          </a:stretch>
        </p:blipFill>
        <p:spPr>
          <a:xfrm>
            <a:off x="3668454" y="1702487"/>
            <a:ext cx="3743325" cy="2581275"/>
          </a:xfrm>
          <a:prstGeom prst="rect">
            <a:avLst/>
          </a:prstGeom>
        </p:spPr>
      </p:pic>
      <p:pic>
        <p:nvPicPr>
          <p:cNvPr id="11" name="Picture 10">
            <a:extLst>
              <a:ext uri="{FF2B5EF4-FFF2-40B4-BE49-F238E27FC236}">
                <a16:creationId xmlns:a16="http://schemas.microsoft.com/office/drawing/2014/main" id="{75F57912-86C8-49CC-AF5D-DE088742EAD5}"/>
              </a:ext>
            </a:extLst>
          </p:cNvPr>
          <p:cNvPicPr>
            <a:picLocks noChangeAspect="1"/>
          </p:cNvPicPr>
          <p:nvPr/>
        </p:nvPicPr>
        <p:blipFill>
          <a:blip r:embed="rId3"/>
          <a:stretch>
            <a:fillRect/>
          </a:stretch>
        </p:blipFill>
        <p:spPr>
          <a:xfrm>
            <a:off x="7475055" y="1768432"/>
            <a:ext cx="3171825" cy="2266950"/>
          </a:xfrm>
          <a:prstGeom prst="rect">
            <a:avLst/>
          </a:prstGeom>
        </p:spPr>
      </p:pic>
    </p:spTree>
    <p:extLst>
      <p:ext uri="{BB962C8B-B14F-4D97-AF65-F5344CB8AC3E}">
        <p14:creationId xmlns:p14="http://schemas.microsoft.com/office/powerpoint/2010/main" val="2600511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5488</TotalTime>
  <Words>3328</Words>
  <Application>Microsoft Macintosh PowerPoint</Application>
  <PresentationFormat>Widescreen</PresentationFormat>
  <Paragraphs>610</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Lucida Grande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  Models</vt:lpstr>
      <vt:lpstr>Initial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Evaluation</vt:lpstr>
      <vt:lpstr>Model Evaluation</vt:lpstr>
      <vt:lpstr>Model Evaluation</vt:lpstr>
      <vt:lpstr>Model Evaluation</vt:lpstr>
      <vt:lpstr>PowerPoint Presentation</vt:lpstr>
      <vt:lpstr>PowerPoint Presentation</vt:lpstr>
      <vt:lpstr>User Interface</vt:lpstr>
      <vt:lpstr>User Interface</vt:lpstr>
      <vt:lpstr>User Interface</vt:lpstr>
      <vt:lpstr>PowerPoint Presentation</vt:lpstr>
      <vt:lpstr>User Interface Installation</vt:lpstr>
      <vt:lpstr>User Interface Run</vt:lpstr>
      <vt:lpstr>Summary</vt:lpstr>
      <vt:lpstr>Implications of solution to business domain and Limitations</vt:lpstr>
      <vt:lpstr>Reflection</vt:lpstr>
      <vt:lpstr>Reflection</vt:lpstr>
      <vt:lpstr>Citations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Sandip Maity</dc:creator>
  <cp:lastModifiedBy>Sreelatha</cp:lastModifiedBy>
  <cp:revision>236</cp:revision>
  <cp:lastPrinted>2021-03-10T11:11:30Z</cp:lastPrinted>
  <dcterms:created xsi:type="dcterms:W3CDTF">2021-02-12T11:09:23Z</dcterms:created>
  <dcterms:modified xsi:type="dcterms:W3CDTF">2021-03-10T11:12:32Z</dcterms:modified>
</cp:coreProperties>
</file>